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87" r:id="rId3"/>
    <p:sldId id="258" r:id="rId4"/>
    <p:sldId id="257" r:id="rId5"/>
    <p:sldId id="273" r:id="rId6"/>
    <p:sldId id="274" r:id="rId7"/>
    <p:sldId id="275" r:id="rId8"/>
    <p:sldId id="283" r:id="rId9"/>
    <p:sldId id="276" r:id="rId10"/>
    <p:sldId id="277" r:id="rId11"/>
    <p:sldId id="278" r:id="rId12"/>
    <p:sldId id="260" r:id="rId13"/>
    <p:sldId id="279" r:id="rId14"/>
    <p:sldId id="286" r:id="rId15"/>
    <p:sldId id="280" r:id="rId16"/>
    <p:sldId id="284" r:id="rId17"/>
    <p:sldId id="282" r:id="rId18"/>
    <p:sldId id="289" r:id="rId19"/>
    <p:sldId id="285" r:id="rId20"/>
    <p:sldId id="290" r:id="rId21"/>
    <p:sldId id="29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69" autoAdjust="0"/>
    <p:restoredTop sz="94660"/>
  </p:normalViewPr>
  <p:slideViewPr>
    <p:cSldViewPr snapToGrid="0">
      <p:cViewPr varScale="1">
        <p:scale>
          <a:sx n="108" d="100"/>
          <a:sy n="108" d="100"/>
        </p:scale>
        <p:origin x="21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E77C4-7736-E249-A009-8E0BAB7B35CE}" type="datetimeFigureOut">
              <a:rPr lang="en-US" smtClean="0"/>
              <a:t>4/4/26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C148E-1758-8845-A95F-4389287A5360}" type="slidenum">
              <a:rPr lang="en-US" smtClean="0"/>
              <a:t>‹#›</a:t>
            </a:fld>
            <a:endParaRPr lang="en-US"/>
          </a:p>
        </p:txBody>
      </p:sp>
    </p:spTree>
    <p:extLst>
      <p:ext uri="{BB962C8B-B14F-4D97-AF65-F5344CB8AC3E}">
        <p14:creationId xmlns:p14="http://schemas.microsoft.com/office/powerpoint/2010/main" val="119391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1C148E-1758-8845-A95F-4389287A5360}" type="slidenum">
              <a:rPr lang="en-US" smtClean="0"/>
              <a:t>1</a:t>
            </a:fld>
            <a:endParaRPr lang="en-US"/>
          </a:p>
        </p:txBody>
      </p:sp>
    </p:spTree>
    <p:extLst>
      <p:ext uri="{BB962C8B-B14F-4D97-AF65-F5344CB8AC3E}">
        <p14:creationId xmlns:p14="http://schemas.microsoft.com/office/powerpoint/2010/main" val="88494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4/4/26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4/4/26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4/4/26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4/4/26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4/4/26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4/4/26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spirehomeautomation.co.uk/landlord_versions.php"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picture containing building, outdoor, house, brick&#10;&#10;Description automatically generated">
            <a:extLst>
              <a:ext uri="{FF2B5EF4-FFF2-40B4-BE49-F238E27FC236}">
                <a16:creationId xmlns:a16="http://schemas.microsoft.com/office/drawing/2014/main" id="{E1779BB5-4137-4D9C-9C01-EAD7FD53C575}"/>
              </a:ext>
            </a:extLst>
          </p:cNvPr>
          <p:cNvPicPr>
            <a:picLocks noChangeAspect="1"/>
          </p:cNvPicPr>
          <p:nvPr/>
        </p:nvPicPr>
        <p:blipFill rotWithShape="1">
          <a:blip r:embed="rId3"/>
          <a:srcRect r="9841" b="1"/>
          <a:stretch/>
        </p:blipFill>
        <p:spPr>
          <a:xfrm>
            <a:off x="1" y="10"/>
            <a:ext cx="4637078" cy="6857530"/>
          </a:xfrm>
          <a:prstGeom prst="rect">
            <a:avLst/>
          </a:prstGeom>
        </p:spPr>
      </p:pic>
      <p:pic>
        <p:nvPicPr>
          <p:cNvPr id="6" name="Picture 6" descr="A picture containing building, outdoor, sky, old&#10;&#10;Description automatically generated">
            <a:extLst>
              <a:ext uri="{FF2B5EF4-FFF2-40B4-BE49-F238E27FC236}">
                <a16:creationId xmlns:a16="http://schemas.microsoft.com/office/drawing/2014/main" id="{BAA15F30-0768-4800-920D-A29957EC8DDD}"/>
              </a:ext>
            </a:extLst>
          </p:cNvPr>
          <p:cNvPicPr>
            <a:picLocks noChangeAspect="1"/>
          </p:cNvPicPr>
          <p:nvPr/>
        </p:nvPicPr>
        <p:blipFill rotWithShape="1">
          <a:blip r:embed="rId4"/>
          <a:srcRect t="5425" b="10055"/>
          <a:stretch/>
        </p:blipFill>
        <p:spPr>
          <a:xfrm>
            <a:off x="4628829" y="10"/>
            <a:ext cx="7563171" cy="4266944"/>
          </a:xfrm>
          <a:prstGeom prst="rect">
            <a:avLst/>
          </a:prstGeom>
        </p:spPr>
      </p:pic>
      <p:sp>
        <p:nvSpPr>
          <p:cNvPr id="12" name="Rectangle 11">
            <a:extLst>
              <a:ext uri="{FF2B5EF4-FFF2-40B4-BE49-F238E27FC236}">
                <a16:creationId xmlns:a16="http://schemas.microsoft.com/office/drawing/2014/main" id="{3D2D677F-100E-4894-8088-FEF4C2576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498" y="4267831"/>
            <a:ext cx="7552502" cy="2590169"/>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089841" y="4525008"/>
            <a:ext cx="6591957" cy="1037907"/>
          </a:xfrm>
        </p:spPr>
        <p:txBody>
          <a:bodyPr>
            <a:normAutofit/>
          </a:bodyPr>
          <a:lstStyle/>
          <a:p>
            <a:pPr>
              <a:lnSpc>
                <a:spcPct val="90000"/>
              </a:lnSpc>
            </a:pPr>
            <a:r>
              <a:rPr lang="en-US" sz="3300" dirty="0">
                <a:solidFill>
                  <a:srgbClr val="FFFFFF"/>
                </a:solidFill>
              </a:rPr>
              <a:t>We need to talk </a:t>
            </a:r>
            <a:br>
              <a:rPr lang="en-US" sz="3300" dirty="0">
                <a:solidFill>
                  <a:srgbClr val="FFFFFF"/>
                </a:solidFill>
              </a:rPr>
            </a:br>
            <a:r>
              <a:rPr lang="en-US" sz="3300" dirty="0" err="1">
                <a:solidFill>
                  <a:srgbClr val="FFFFFF"/>
                </a:solidFill>
              </a:rPr>
              <a:t>abOUT</a:t>
            </a:r>
            <a:r>
              <a:rPr lang="en-US" sz="3300" dirty="0">
                <a:solidFill>
                  <a:srgbClr val="FFFFFF"/>
                </a:solidFill>
              </a:rPr>
              <a:t> HMOs…</a:t>
            </a:r>
          </a:p>
        </p:txBody>
      </p:sp>
      <p:sp>
        <p:nvSpPr>
          <p:cNvPr id="3" name="Subtitle 2"/>
          <p:cNvSpPr>
            <a:spLocks noGrp="1"/>
          </p:cNvSpPr>
          <p:nvPr>
            <p:ph type="subTitle" idx="1"/>
          </p:nvPr>
        </p:nvSpPr>
        <p:spPr>
          <a:xfrm>
            <a:off x="5089842" y="5718928"/>
            <a:ext cx="6591957" cy="694572"/>
          </a:xfrm>
        </p:spPr>
        <p:txBody>
          <a:bodyPr>
            <a:normAutofit lnSpcReduction="10000"/>
          </a:bodyPr>
          <a:lstStyle/>
          <a:p>
            <a:r>
              <a:rPr lang="en-US" dirty="0">
                <a:solidFill>
                  <a:srgbClr val="EBEBEB"/>
                </a:solidFill>
              </a:rPr>
              <a:t>Mike Smith</a:t>
            </a:r>
          </a:p>
          <a:p>
            <a:r>
              <a:rPr lang="en-US" dirty="0">
                <a:solidFill>
                  <a:srgbClr val="EBEBEB"/>
                </a:solidFill>
              </a:rPr>
              <a:t>MS Block Holdings LTD / Notts </a:t>
            </a:r>
            <a:r>
              <a:rPr lang="en-US" dirty="0" err="1">
                <a:solidFill>
                  <a:srgbClr val="EBEBEB"/>
                </a:solidFill>
              </a:rPr>
              <a:t>ReloCATE</a:t>
            </a:r>
            <a:r>
              <a:rPr lang="en-US" dirty="0">
                <a:solidFill>
                  <a:srgbClr val="EBEBEB"/>
                </a:solidFill>
              </a:rPr>
              <a:t> LTD</a:t>
            </a:r>
          </a:p>
        </p:txBody>
      </p:sp>
      <p:sp>
        <p:nvSpPr>
          <p:cNvPr id="14" name="Rectangle 13">
            <a:extLst>
              <a:ext uri="{FF2B5EF4-FFF2-40B4-BE49-F238E27FC236}">
                <a16:creationId xmlns:a16="http://schemas.microsoft.com/office/drawing/2014/main" id="{00893BA2-BE7F-4E83-B8FC-9F91F2C7A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498" y="4220158"/>
            <a:ext cx="7554921"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BBB5A80-F542-486D-B054-EFE4B916A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1359" y="-460"/>
            <a:ext cx="9144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E72D6A-D9B6-4EFE-A0D5-0D5EFEAC9D9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5" name="TextBox 4">
            <a:extLst>
              <a:ext uri="{FF2B5EF4-FFF2-40B4-BE49-F238E27FC236}">
                <a16:creationId xmlns:a16="http://schemas.microsoft.com/office/drawing/2014/main" id="{7604EAF2-F1AF-4459-9285-72AA0FF8CF5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401567019"/>
      </p:ext>
    </p:extLst>
  </p:cSld>
  <p:clrMapOvr>
    <a:masterClrMapping/>
  </p:clrMapOvr>
  <mc:AlternateContent xmlns:mc="http://schemas.openxmlformats.org/markup-compatibility/2006" xmlns:p14="http://schemas.microsoft.com/office/powerpoint/2010/main">
    <mc:Choice Requires="p14">
      <p:transition spd="med" p14:dur="700" advTm="16299">
        <p:fade/>
      </p:transition>
    </mc:Choice>
    <mc:Fallback xmlns="">
      <p:transition spd="med" advTm="16299">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741A6A-2747-EAA0-FC7E-FA22DE6B8F71}"/>
              </a:ext>
            </a:extLst>
          </p:cNvPr>
          <p:cNvSpPr>
            <a:spLocks noGrp="1"/>
          </p:cNvSpPr>
          <p:nvPr>
            <p:ph type="title"/>
          </p:nvPr>
        </p:nvSpPr>
        <p:spPr>
          <a:xfrm>
            <a:off x="746228" y="1073231"/>
            <a:ext cx="3054091" cy="4711539"/>
          </a:xfrm>
        </p:spPr>
        <p:txBody>
          <a:bodyPr anchor="ctr">
            <a:normAutofit/>
          </a:bodyPr>
          <a:lstStyle/>
          <a:p>
            <a:r>
              <a:rPr lang="en-US" sz="3200" dirty="0">
                <a:solidFill>
                  <a:schemeClr val="accent1"/>
                </a:solidFill>
              </a:rPr>
              <a:t>Rental increase </a:t>
            </a:r>
            <a:br>
              <a:rPr lang="en-US" sz="3200" dirty="0">
                <a:solidFill>
                  <a:schemeClr val="accent1"/>
                </a:solidFill>
              </a:rPr>
            </a:br>
            <a:r>
              <a:rPr lang="en-US" sz="3200" dirty="0">
                <a:solidFill>
                  <a:schemeClr val="accent1"/>
                </a:solidFill>
              </a:rPr>
              <a:t>Data</a:t>
            </a:r>
            <a:br>
              <a:rPr lang="en-US" sz="3200" dirty="0">
                <a:solidFill>
                  <a:schemeClr val="accent1"/>
                </a:solidFill>
              </a:rPr>
            </a:br>
            <a:r>
              <a:rPr lang="en-US" sz="3200" dirty="0">
                <a:solidFill>
                  <a:schemeClr val="accent1"/>
                </a:solidFill>
              </a:rPr>
              <a:t>Analysis</a:t>
            </a:r>
          </a:p>
        </p:txBody>
      </p:sp>
      <p:sp>
        <p:nvSpPr>
          <p:cNvPr id="10"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B3B0C19-996A-07FA-27ED-04E628852CF5}"/>
              </a:ext>
            </a:extLst>
          </p:cNvPr>
          <p:cNvSpPr>
            <a:spLocks noGrp="1"/>
          </p:cNvSpPr>
          <p:nvPr>
            <p:ph idx="1"/>
          </p:nvPr>
        </p:nvSpPr>
        <p:spPr>
          <a:xfrm>
            <a:off x="4702629" y="1073231"/>
            <a:ext cx="6599582" cy="4711539"/>
          </a:xfrm>
        </p:spPr>
        <p:txBody>
          <a:bodyPr>
            <a:noAutofit/>
          </a:bodyPr>
          <a:lstStyle/>
          <a:p>
            <a:pPr>
              <a:lnSpc>
                <a:spcPct val="90000"/>
              </a:lnSpc>
            </a:pPr>
            <a:r>
              <a:rPr lang="en-US" sz="1700" dirty="0">
                <a:solidFill>
                  <a:srgbClr val="FFFFFF"/>
                </a:solidFill>
              </a:rPr>
              <a:t>A lot of investors feel uncomfortable with rent rises but the data clearly supports a rapid increase:</a:t>
            </a:r>
          </a:p>
          <a:p>
            <a:pPr>
              <a:lnSpc>
                <a:spcPct val="90000"/>
              </a:lnSpc>
            </a:pPr>
            <a:r>
              <a:rPr lang="en-US" sz="1700" dirty="0">
                <a:solidFill>
                  <a:srgbClr val="FFFFFF"/>
                </a:solidFill>
              </a:rPr>
              <a:t>Wage Rises always directly effect rental increases. National Living Wage is increased by 6.6% in April and unemployment remains low (for now). </a:t>
            </a:r>
            <a:r>
              <a:rPr lang="en-US" sz="1700" b="1" dirty="0">
                <a:solidFill>
                  <a:srgbClr val="FFFFFF"/>
                </a:solidFill>
              </a:rPr>
              <a:t>Tenants can afford to pay more</a:t>
            </a:r>
            <a:r>
              <a:rPr lang="en-US" sz="1700" dirty="0">
                <a:solidFill>
                  <a:srgbClr val="FFFFFF"/>
                </a:solidFill>
              </a:rPr>
              <a:t>, despite high inflation.</a:t>
            </a:r>
          </a:p>
          <a:p>
            <a:pPr>
              <a:lnSpc>
                <a:spcPct val="90000"/>
              </a:lnSpc>
            </a:pPr>
            <a:r>
              <a:rPr lang="en-US" sz="1700" dirty="0">
                <a:solidFill>
                  <a:srgbClr val="FFFFFF"/>
                </a:solidFill>
              </a:rPr>
              <a:t>Research by Zoopla found that in the PRS market rents have gone up by 10.6% in Nottingham. Rents of small flats have risen sharply, so some flat </a:t>
            </a:r>
            <a:r>
              <a:rPr lang="en-US" sz="1700" b="1" dirty="0">
                <a:solidFill>
                  <a:srgbClr val="FFFFFF"/>
                </a:solidFill>
              </a:rPr>
              <a:t>demand is being displaced into the HMO market</a:t>
            </a:r>
            <a:r>
              <a:rPr lang="en-US" sz="1700" dirty="0">
                <a:solidFill>
                  <a:srgbClr val="FFFFFF"/>
                </a:solidFill>
              </a:rPr>
              <a:t>. In a recession this displacement effect could become greater due to tenants ‘trading down’.</a:t>
            </a:r>
          </a:p>
          <a:p>
            <a:pPr>
              <a:lnSpc>
                <a:spcPct val="90000"/>
              </a:lnSpc>
            </a:pPr>
            <a:r>
              <a:rPr lang="en-US" sz="1700" dirty="0">
                <a:solidFill>
                  <a:srgbClr val="FFFFFF"/>
                </a:solidFill>
              </a:rPr>
              <a:t>In the inflationary environment with high utility costs, all bills included </a:t>
            </a:r>
            <a:r>
              <a:rPr lang="en-US" sz="1700" b="1" dirty="0">
                <a:solidFill>
                  <a:srgbClr val="FFFFFF"/>
                </a:solidFill>
              </a:rPr>
              <a:t>rooms are worth more money to tenants as savings are greater.  </a:t>
            </a:r>
            <a:r>
              <a:rPr lang="en-US" sz="1700" dirty="0">
                <a:solidFill>
                  <a:srgbClr val="FFFFFF"/>
                </a:solidFill>
              </a:rPr>
              <a:t>Thus you can ask for more rent on your HMO rooms.</a:t>
            </a:r>
          </a:p>
          <a:p>
            <a:pPr>
              <a:lnSpc>
                <a:spcPct val="90000"/>
              </a:lnSpc>
            </a:pPr>
            <a:r>
              <a:rPr lang="en-US" sz="1700" b="1" dirty="0">
                <a:solidFill>
                  <a:srgbClr val="FFFFFF"/>
                </a:solidFill>
              </a:rPr>
              <a:t>The Exception: </a:t>
            </a:r>
            <a:r>
              <a:rPr lang="en-US" sz="1700" dirty="0">
                <a:solidFill>
                  <a:srgbClr val="FFFFFF"/>
                </a:solidFill>
              </a:rPr>
              <a:t>LHA HMOs. LHA rates are climbing too slowly to put up the rent. Many LHA HMOs are unprofitable and as a model is effectively finished by the current inflationary environment. </a:t>
            </a:r>
          </a:p>
          <a:p>
            <a:pPr>
              <a:lnSpc>
                <a:spcPct val="90000"/>
              </a:lnSpc>
            </a:pPr>
            <a:r>
              <a:rPr lang="en-US" sz="1700" b="1" dirty="0">
                <a:solidFill>
                  <a:srgbClr val="FFFFFF"/>
                </a:solidFill>
              </a:rPr>
              <a:t>Conclusion: Rents must go up sharply to cover input cost increases there are many reasons to be confident about increasing rents now.</a:t>
            </a:r>
          </a:p>
        </p:txBody>
      </p:sp>
    </p:spTree>
    <p:extLst>
      <p:ext uri="{BB962C8B-B14F-4D97-AF65-F5344CB8AC3E}">
        <p14:creationId xmlns:p14="http://schemas.microsoft.com/office/powerpoint/2010/main" val="151672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CBE6-B938-81BA-17C7-1B7441BF046E}"/>
              </a:ext>
            </a:extLst>
          </p:cNvPr>
          <p:cNvSpPr>
            <a:spLocks noGrp="1"/>
          </p:cNvSpPr>
          <p:nvPr>
            <p:ph type="title"/>
          </p:nvPr>
        </p:nvSpPr>
        <p:spPr/>
        <p:txBody>
          <a:bodyPr/>
          <a:lstStyle/>
          <a:p>
            <a:r>
              <a:rPr lang="en-US" dirty="0"/>
              <a:t>ACTIVE MANAGEMENT OF HEATING</a:t>
            </a:r>
          </a:p>
        </p:txBody>
      </p:sp>
      <p:sp>
        <p:nvSpPr>
          <p:cNvPr id="3" name="Content Placeholder 2">
            <a:extLst>
              <a:ext uri="{FF2B5EF4-FFF2-40B4-BE49-F238E27FC236}">
                <a16:creationId xmlns:a16="http://schemas.microsoft.com/office/drawing/2014/main" id="{50C15782-A73F-B426-FAFC-7FFCD41383C4}"/>
              </a:ext>
            </a:extLst>
          </p:cNvPr>
          <p:cNvSpPr>
            <a:spLocks noGrp="1"/>
          </p:cNvSpPr>
          <p:nvPr>
            <p:ph idx="1"/>
          </p:nvPr>
        </p:nvSpPr>
        <p:spPr>
          <a:xfrm>
            <a:off x="581192" y="1911350"/>
            <a:ext cx="6138263" cy="4489450"/>
          </a:xfrm>
        </p:spPr>
        <p:txBody>
          <a:bodyPr>
            <a:normAutofit/>
          </a:bodyPr>
          <a:lstStyle/>
          <a:p>
            <a:r>
              <a:rPr lang="en-US" dirty="0">
                <a:solidFill>
                  <a:schemeClr val="tx1"/>
                </a:solidFill>
              </a:rPr>
              <a:t>Due to the price of energy the cost benefit analysis is now in favor of active asset management of the heating systems. Some strategies we have put in place include:</a:t>
            </a:r>
          </a:p>
          <a:p>
            <a:r>
              <a:rPr lang="en-US" dirty="0">
                <a:solidFill>
                  <a:schemeClr val="tx1"/>
                </a:solidFill>
              </a:rPr>
              <a:t>Use of </a:t>
            </a:r>
            <a:r>
              <a:rPr lang="en-US" b="1" dirty="0">
                <a:solidFill>
                  <a:schemeClr val="tx1"/>
                </a:solidFill>
              </a:rPr>
              <a:t>Smart Meters </a:t>
            </a:r>
            <a:r>
              <a:rPr lang="en-US" dirty="0">
                <a:solidFill>
                  <a:schemeClr val="tx1"/>
                </a:solidFill>
              </a:rPr>
              <a:t>to compile usage reports. Usage must be monitored and managed on a regular basis. </a:t>
            </a:r>
          </a:p>
          <a:p>
            <a:r>
              <a:rPr lang="en-US" b="1" dirty="0">
                <a:solidFill>
                  <a:schemeClr val="tx1"/>
                </a:solidFill>
              </a:rPr>
              <a:t>Fair Usage Policy </a:t>
            </a:r>
            <a:r>
              <a:rPr lang="en-US" dirty="0">
                <a:solidFill>
                  <a:schemeClr val="tx1"/>
                </a:solidFill>
              </a:rPr>
              <a:t>within the Tenancy Agreement.  A well timed letter advising tenants that they will be all charged if misuse continues does reduce usage every-time.</a:t>
            </a:r>
          </a:p>
          <a:p>
            <a:r>
              <a:rPr lang="en-US" dirty="0">
                <a:solidFill>
                  <a:schemeClr val="tx1"/>
                </a:solidFill>
              </a:rPr>
              <a:t>The Fair Usage Policy means the tenants self police the heating for you. </a:t>
            </a:r>
          </a:p>
          <a:p>
            <a:r>
              <a:rPr lang="en-US" b="1" dirty="0">
                <a:solidFill>
                  <a:schemeClr val="tx1"/>
                </a:solidFill>
              </a:rPr>
              <a:t>Letters advising that energy usage has a direct impact on Rent Rises </a:t>
            </a:r>
            <a:r>
              <a:rPr lang="en-US" dirty="0">
                <a:solidFill>
                  <a:schemeClr val="tx1"/>
                </a:solidFill>
              </a:rPr>
              <a:t>in the future is a good deterrent. </a:t>
            </a:r>
          </a:p>
        </p:txBody>
      </p:sp>
      <p:pic>
        <p:nvPicPr>
          <p:cNvPr id="7" name="Picture 6" descr="Graphical user interface&#10;&#10;Description automatically generated">
            <a:extLst>
              <a:ext uri="{FF2B5EF4-FFF2-40B4-BE49-F238E27FC236}">
                <a16:creationId xmlns:a16="http://schemas.microsoft.com/office/drawing/2014/main" id="{CB5EE2C0-3457-BD06-8DB1-7B89294137F9}"/>
              </a:ext>
            </a:extLst>
          </p:cNvPr>
          <p:cNvPicPr>
            <a:picLocks noChangeAspect="1"/>
          </p:cNvPicPr>
          <p:nvPr/>
        </p:nvPicPr>
        <p:blipFill>
          <a:blip r:embed="rId2"/>
          <a:stretch>
            <a:fillRect/>
          </a:stretch>
        </p:blipFill>
        <p:spPr>
          <a:xfrm>
            <a:off x="6923809" y="2060575"/>
            <a:ext cx="4191000" cy="4191000"/>
          </a:xfrm>
          <a:prstGeom prst="rect">
            <a:avLst/>
          </a:prstGeom>
        </p:spPr>
      </p:pic>
    </p:spTree>
    <p:extLst>
      <p:ext uri="{BB962C8B-B14F-4D97-AF65-F5344CB8AC3E}">
        <p14:creationId xmlns:p14="http://schemas.microsoft.com/office/powerpoint/2010/main" val="47507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9BD6A0-603B-E04B-922E-285C6324FC27}"/>
              </a:ext>
            </a:extLst>
          </p:cNvPr>
          <p:cNvSpPr>
            <a:spLocks noGrp="1"/>
          </p:cNvSpPr>
          <p:nvPr>
            <p:ph type="title"/>
          </p:nvPr>
        </p:nvSpPr>
        <p:spPr>
          <a:xfrm>
            <a:off x="4449934" y="702156"/>
            <a:ext cx="7157865" cy="1013800"/>
          </a:xfrm>
        </p:spPr>
        <p:txBody>
          <a:bodyPr>
            <a:normAutofit fontScale="90000"/>
          </a:bodyPr>
          <a:lstStyle/>
          <a:p>
            <a:pPr>
              <a:lnSpc>
                <a:spcPct val="90000"/>
              </a:lnSpc>
            </a:pPr>
            <a:br>
              <a:rPr lang="en-GB" sz="1100" b="1" dirty="0">
                <a:solidFill>
                  <a:schemeClr val="accent1"/>
                </a:solidFill>
              </a:rPr>
            </a:br>
            <a:br>
              <a:rPr lang="en-GB" sz="1100" b="1" dirty="0">
                <a:solidFill>
                  <a:schemeClr val="accent1"/>
                </a:solidFill>
              </a:rPr>
            </a:br>
            <a:br>
              <a:rPr lang="en-GB" sz="1100" b="1" dirty="0">
                <a:solidFill>
                  <a:schemeClr val="accent1"/>
                </a:solidFill>
              </a:rPr>
            </a:br>
            <a:br>
              <a:rPr lang="en-GB" sz="1100" b="1" dirty="0">
                <a:solidFill>
                  <a:schemeClr val="accent1"/>
                </a:solidFill>
              </a:rPr>
            </a:br>
            <a:r>
              <a:rPr lang="en-GB" dirty="0">
                <a:solidFill>
                  <a:schemeClr val="accent1"/>
                </a:solidFill>
              </a:rPr>
              <a:t>Inspire Home Automation Thermostat</a:t>
            </a:r>
            <a:br>
              <a:rPr lang="en-GB" sz="1100" dirty="0">
                <a:solidFill>
                  <a:schemeClr val="accent1"/>
                </a:solidFill>
              </a:rPr>
            </a:br>
            <a:endParaRPr lang="en-US" sz="1100" dirty="0">
              <a:solidFill>
                <a:schemeClr val="accent1"/>
              </a:solidFill>
            </a:endParaRPr>
          </a:p>
        </p:txBody>
      </p:sp>
      <p:pic>
        <p:nvPicPr>
          <p:cNvPr id="9" name="Picture 8" descr="A picture containing text, clock, device, gauge&#10;&#10;Description automatically generated">
            <a:extLst>
              <a:ext uri="{FF2B5EF4-FFF2-40B4-BE49-F238E27FC236}">
                <a16:creationId xmlns:a16="http://schemas.microsoft.com/office/drawing/2014/main" id="{560B6BE2-B9D1-354A-A6B7-E242C4438ADF}"/>
              </a:ext>
            </a:extLst>
          </p:cNvPr>
          <p:cNvPicPr>
            <a:picLocks noChangeAspect="1"/>
          </p:cNvPicPr>
          <p:nvPr/>
        </p:nvPicPr>
        <p:blipFill rotWithShape="1">
          <a:blip r:embed="rId2"/>
          <a:srcRect l="14355" r="33984" b="-1"/>
          <a:stretch/>
        </p:blipFill>
        <p:spPr>
          <a:xfrm>
            <a:off x="20" y="10"/>
            <a:ext cx="4131713" cy="6857989"/>
          </a:xfrm>
          <a:prstGeom prst="rect">
            <a:avLst/>
          </a:prstGeom>
        </p:spPr>
      </p:pic>
      <p:sp>
        <p:nvSpPr>
          <p:cNvPr id="27" name="Rectangle 26">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F4545"/>
          </a:solidFill>
          <a:ln>
            <a:solidFill>
              <a:srgbClr val="FF4545"/>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559D6C8-4FA8-5E4C-B845-0FDAF2D5C783}"/>
              </a:ext>
            </a:extLst>
          </p:cNvPr>
          <p:cNvSpPr>
            <a:spLocks noGrp="1"/>
          </p:cNvSpPr>
          <p:nvPr>
            <p:ph idx="1"/>
          </p:nvPr>
        </p:nvSpPr>
        <p:spPr>
          <a:xfrm>
            <a:off x="4449934" y="1896533"/>
            <a:ext cx="7157866" cy="3962266"/>
          </a:xfrm>
        </p:spPr>
        <p:txBody>
          <a:bodyPr>
            <a:normAutofit/>
          </a:bodyPr>
          <a:lstStyle/>
          <a:p>
            <a:pPr>
              <a:lnSpc>
                <a:spcPct val="90000"/>
              </a:lnSpc>
              <a:buClr>
                <a:srgbClr val="FF4545"/>
              </a:buClr>
            </a:pPr>
            <a:r>
              <a:rPr lang="en-GB" sz="1500" dirty="0">
                <a:solidFill>
                  <a:schemeClr val="tx1"/>
                </a:solidFill>
              </a:rPr>
              <a:t>Have experimented with many systems over the years but by far the best is the Inspire Home Automation Landlord thermostat.  The best features are:</a:t>
            </a:r>
          </a:p>
          <a:p>
            <a:pPr lvl="0">
              <a:lnSpc>
                <a:spcPct val="90000"/>
              </a:lnSpc>
              <a:buClr>
                <a:srgbClr val="FF4545"/>
              </a:buClr>
            </a:pPr>
            <a:r>
              <a:rPr lang="en-GB" sz="1500" dirty="0">
                <a:solidFill>
                  <a:schemeClr val="tx1"/>
                </a:solidFill>
              </a:rPr>
              <a:t>A) You can lock 24/7 mode where the majority of energy wastage occurs in HMOs. A boost button and timed function keep it legal.</a:t>
            </a:r>
          </a:p>
          <a:p>
            <a:pPr lvl="0">
              <a:lnSpc>
                <a:spcPct val="90000"/>
              </a:lnSpc>
              <a:buClr>
                <a:srgbClr val="FF4545"/>
              </a:buClr>
            </a:pPr>
            <a:r>
              <a:rPr lang="en-GB" sz="1500" dirty="0">
                <a:solidFill>
                  <a:schemeClr val="tx1"/>
                </a:solidFill>
              </a:rPr>
              <a:t>B) The Thermostat measures the temperature of the house and keeps it constant.</a:t>
            </a:r>
          </a:p>
          <a:p>
            <a:pPr lvl="0">
              <a:lnSpc>
                <a:spcPct val="90000"/>
              </a:lnSpc>
              <a:buClr>
                <a:srgbClr val="FF4545"/>
              </a:buClr>
            </a:pPr>
            <a:r>
              <a:rPr lang="en-GB" sz="1500" dirty="0">
                <a:solidFill>
                  <a:schemeClr val="tx1"/>
                </a:solidFill>
              </a:rPr>
              <a:t>C) There is a Master Control so if you have Multiple HMOs you can adjusting heating with logging into one account and one button! </a:t>
            </a:r>
          </a:p>
          <a:p>
            <a:pPr lvl="0">
              <a:lnSpc>
                <a:spcPct val="90000"/>
              </a:lnSpc>
              <a:buClr>
                <a:srgbClr val="FF4545"/>
              </a:buClr>
            </a:pPr>
            <a:r>
              <a:rPr lang="en-GB" sz="1500" dirty="0">
                <a:solidFill>
                  <a:schemeClr val="tx1"/>
                </a:solidFill>
              </a:rPr>
              <a:t>D) The system can be set to email you if tenants attempt to adjust it so you can be proactive and ask them if they need it adjusting. </a:t>
            </a:r>
          </a:p>
          <a:p>
            <a:pPr lvl="0">
              <a:lnSpc>
                <a:spcPct val="90000"/>
              </a:lnSpc>
              <a:buClr>
                <a:srgbClr val="FF4545"/>
              </a:buClr>
            </a:pPr>
            <a:r>
              <a:rPr lang="en-GB" sz="1500" u="sng" dirty="0">
                <a:solidFill>
                  <a:srgbClr val="828282"/>
                </a:solidFill>
                <a:hlinkClick r:id="rId3">
                  <a:extLst>
                    <a:ext uri="{A12FA001-AC4F-418D-AE19-62706E023703}">
                      <ahyp:hlinkClr xmlns:ahyp="http://schemas.microsoft.com/office/drawing/2018/hyperlinkcolor" val="tx"/>
                    </a:ext>
                  </a:extLst>
                </a:hlinkClick>
              </a:rPr>
              <a:t>https://www.inspirehomeautomation.co.uk/landlord_versions.</a:t>
            </a:r>
            <a:r>
              <a:rPr lang="en-GB" sz="1500" u="sng" dirty="0">
                <a:solidFill>
                  <a:schemeClr val="tx1"/>
                </a:solidFill>
                <a:hlinkClick r:id="rId3">
                  <a:extLst>
                    <a:ext uri="{A12FA001-AC4F-418D-AE19-62706E023703}">
                      <ahyp:hlinkClr xmlns:ahyp="http://schemas.microsoft.com/office/drawing/2018/hyperlinkcolor" val="tx"/>
                    </a:ext>
                  </a:extLst>
                </a:hlinkClick>
              </a:rPr>
              <a:t>php</a:t>
            </a:r>
            <a:endParaRPr lang="en-GB" sz="1500" u="sng" dirty="0">
              <a:solidFill>
                <a:schemeClr val="tx1"/>
              </a:solidFill>
            </a:endParaRPr>
          </a:p>
          <a:p>
            <a:pPr lvl="0">
              <a:lnSpc>
                <a:spcPct val="90000"/>
              </a:lnSpc>
              <a:buClr>
                <a:srgbClr val="FF4545"/>
              </a:buClr>
            </a:pPr>
            <a:endParaRPr lang="en-GB" sz="1500" dirty="0"/>
          </a:p>
        </p:txBody>
      </p:sp>
    </p:spTree>
    <p:extLst>
      <p:ext uri="{BB962C8B-B14F-4D97-AF65-F5344CB8AC3E}">
        <p14:creationId xmlns:p14="http://schemas.microsoft.com/office/powerpoint/2010/main" val="508839231"/>
      </p:ext>
    </p:extLst>
  </p:cSld>
  <p:clrMapOvr>
    <a:masterClrMapping/>
  </p:clrMapOvr>
  <mc:AlternateContent xmlns:mc="http://schemas.openxmlformats.org/markup-compatibility/2006" xmlns:p14="http://schemas.microsoft.com/office/powerpoint/2010/main">
    <mc:Choice Requires="p14">
      <p:transition spd="med" p14:dur="700" advTm="78514">
        <p:fade/>
      </p:transition>
    </mc:Choice>
    <mc:Fallback xmlns="">
      <p:transition spd="med" advTm="78514">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6A0-603B-E04B-922E-285C6324FC27}"/>
              </a:ext>
            </a:extLst>
          </p:cNvPr>
          <p:cNvSpPr>
            <a:spLocks noGrp="1"/>
          </p:cNvSpPr>
          <p:nvPr>
            <p:ph type="title"/>
          </p:nvPr>
        </p:nvSpPr>
        <p:spPr>
          <a:xfrm>
            <a:off x="581192" y="965200"/>
            <a:ext cx="11029616" cy="927100"/>
          </a:xfrm>
        </p:spPr>
        <p:txBody>
          <a:bodyPr>
            <a:normAutofit fontScale="90000"/>
          </a:bodyPr>
          <a:lstStyle/>
          <a:p>
            <a:br>
              <a:rPr lang="en-GB" b="1" dirty="0"/>
            </a:br>
            <a:br>
              <a:rPr lang="en-GB" b="1" dirty="0"/>
            </a:br>
            <a:br>
              <a:rPr lang="en-GB" b="1" dirty="0"/>
            </a:br>
            <a:br>
              <a:rPr lang="en-GB" b="1" dirty="0"/>
            </a:br>
            <a:r>
              <a:rPr lang="en-GB" dirty="0"/>
              <a:t>Tenant SELECTION DURING INFLATION</a:t>
            </a:r>
            <a:br>
              <a:rPr lang="en-GB" dirty="0"/>
            </a:br>
            <a:endParaRPr lang="en-US" dirty="0">
              <a:solidFill>
                <a:srgbClr val="FFFFFF"/>
              </a:solidFill>
            </a:endParaRPr>
          </a:p>
        </p:txBody>
      </p:sp>
      <p:sp>
        <p:nvSpPr>
          <p:cNvPr id="3" name="Content Placeholder 2">
            <a:extLst>
              <a:ext uri="{FF2B5EF4-FFF2-40B4-BE49-F238E27FC236}">
                <a16:creationId xmlns:a16="http://schemas.microsoft.com/office/drawing/2014/main" id="{D559D6C8-4FA8-5E4C-B845-0FDAF2D5C783}"/>
              </a:ext>
            </a:extLst>
          </p:cNvPr>
          <p:cNvSpPr>
            <a:spLocks noGrp="1"/>
          </p:cNvSpPr>
          <p:nvPr>
            <p:ph idx="1"/>
          </p:nvPr>
        </p:nvSpPr>
        <p:spPr>
          <a:xfrm>
            <a:off x="581192" y="2164080"/>
            <a:ext cx="10491362" cy="4274820"/>
          </a:xfrm>
        </p:spPr>
        <p:txBody>
          <a:bodyPr>
            <a:normAutofit fontScale="92500"/>
          </a:bodyPr>
          <a:lstStyle/>
          <a:p>
            <a:r>
              <a:rPr lang="en-GB" dirty="0">
                <a:solidFill>
                  <a:schemeClr val="tx1"/>
                </a:solidFill>
              </a:rPr>
              <a:t>The Inflationary Environment effects different HMO tenant types differently. Careful tenant selection is even more important.</a:t>
            </a:r>
          </a:p>
          <a:p>
            <a:r>
              <a:rPr lang="en-GB" b="1" dirty="0">
                <a:solidFill>
                  <a:schemeClr val="tx1"/>
                </a:solidFill>
              </a:rPr>
              <a:t>LHA Tenants </a:t>
            </a:r>
            <a:r>
              <a:rPr lang="en-GB" dirty="0">
                <a:solidFill>
                  <a:schemeClr val="tx1"/>
                </a:solidFill>
              </a:rPr>
              <a:t>will be unable to pay rental increases as LHA rates have increased far behind inflation. With Universal Credit they are likely to fall into arrears easily due to inflating food prices. LHA tenants are also more likely to misuse the heating.  </a:t>
            </a:r>
          </a:p>
          <a:p>
            <a:r>
              <a:rPr lang="en-GB" b="1" dirty="0">
                <a:solidFill>
                  <a:schemeClr val="tx1"/>
                </a:solidFill>
              </a:rPr>
              <a:t>Employed tenants. </a:t>
            </a:r>
            <a:r>
              <a:rPr lang="en-GB" dirty="0">
                <a:solidFill>
                  <a:schemeClr val="tx1"/>
                </a:solidFill>
              </a:rPr>
              <a:t>Demand is currently excellent with low unemployment. Fix the roof whilst the sun is shining</a:t>
            </a:r>
            <a:r>
              <a:rPr lang="en-GB" b="1" dirty="0">
                <a:solidFill>
                  <a:schemeClr val="tx1"/>
                </a:solidFill>
              </a:rPr>
              <a:t> </a:t>
            </a:r>
            <a:r>
              <a:rPr lang="en-GB" dirty="0">
                <a:solidFill>
                  <a:schemeClr val="tx1"/>
                </a:solidFill>
              </a:rPr>
              <a:t>and only select recession proof tenants. E.g.  A recession will hit restaurant staff more than care-home staff.</a:t>
            </a:r>
          </a:p>
          <a:p>
            <a:r>
              <a:rPr lang="en-US" b="1" dirty="0">
                <a:solidFill>
                  <a:schemeClr val="tx1"/>
                </a:solidFill>
              </a:rPr>
              <a:t>Student HMO </a:t>
            </a:r>
            <a:r>
              <a:rPr lang="en-US" dirty="0">
                <a:solidFill>
                  <a:schemeClr val="tx1"/>
                </a:solidFill>
              </a:rPr>
              <a:t>demand typically rises in a downturn. </a:t>
            </a:r>
            <a:r>
              <a:rPr lang="en-GB" sz="1800" kern="0" dirty="0">
                <a:solidFill>
                  <a:schemeClr val="tx1"/>
                </a:solidFill>
                <a:effectLst/>
                <a:ea typeface="Times New Roman" panose="02020603050405020304" pitchFamily="18" charset="0"/>
                <a:cs typeface="Times New Roman" panose="02020603050405020304" pitchFamily="18" charset="0"/>
              </a:rPr>
              <a:t>Research has found a 1% rise in the adult unemployment rate was associated with a rise in full-time student enrolment of 8.8%. </a:t>
            </a:r>
            <a:r>
              <a:rPr lang="en-GB" sz="1800" i="1" kern="0" dirty="0">
                <a:solidFill>
                  <a:schemeClr val="tx1"/>
                </a:solidFill>
                <a:effectLst/>
                <a:ea typeface="Times New Roman" panose="02020603050405020304" pitchFamily="18" charset="0"/>
                <a:cs typeface="Times New Roman" panose="02020603050405020304" pitchFamily="18" charset="0"/>
              </a:rPr>
              <a:t>(Betts and McFarland, 1995).</a:t>
            </a:r>
          </a:p>
          <a:p>
            <a:r>
              <a:rPr lang="en-GB" kern="0" dirty="0">
                <a:solidFill>
                  <a:schemeClr val="tx1"/>
                </a:solidFill>
                <a:ea typeface="Times New Roman" panose="02020603050405020304" pitchFamily="18" charset="0"/>
                <a:cs typeface="Times New Roman" panose="02020603050405020304" pitchFamily="18" charset="0"/>
              </a:rPr>
              <a:t>Misuse of heating risks are much higher with students. </a:t>
            </a:r>
          </a:p>
          <a:p>
            <a:r>
              <a:rPr lang="en-US" b="1" dirty="0">
                <a:solidFill>
                  <a:schemeClr val="tx1"/>
                </a:solidFill>
              </a:rPr>
              <a:t>Conclusion: Due to the Inflationary Environment, HMOs will be less profitable, even with all the mitigation strategies outlined.  There is no magic bullet.</a:t>
            </a:r>
          </a:p>
          <a:p>
            <a:pPr marL="0" indent="0">
              <a:buNone/>
            </a:pPr>
            <a:endParaRPr lang="en-GB" sz="1800" kern="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050440"/>
      </p:ext>
    </p:extLst>
  </p:cSld>
  <p:clrMapOvr>
    <a:masterClrMapping/>
  </p:clrMapOvr>
  <mc:AlternateContent xmlns:mc="http://schemas.openxmlformats.org/markup-compatibility/2006" xmlns:p14="http://schemas.microsoft.com/office/powerpoint/2010/main">
    <mc:Choice Requires="p14">
      <p:transition spd="med" p14:dur="700" advTm="78514">
        <p:fade/>
      </p:transition>
    </mc:Choice>
    <mc:Fallback xmlns="">
      <p:transition spd="med" advTm="78514">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54ED-69FD-A7EC-F722-CF5C6DEB6F83}"/>
              </a:ext>
            </a:extLst>
          </p:cNvPr>
          <p:cNvSpPr>
            <a:spLocks noGrp="1"/>
          </p:cNvSpPr>
          <p:nvPr>
            <p:ph type="title"/>
          </p:nvPr>
        </p:nvSpPr>
        <p:spPr/>
        <p:txBody>
          <a:bodyPr/>
          <a:lstStyle/>
          <a:p>
            <a:r>
              <a:rPr lang="en-US" dirty="0"/>
              <a:t>Introduction – PEAK HMO?</a:t>
            </a:r>
          </a:p>
        </p:txBody>
      </p:sp>
      <p:sp>
        <p:nvSpPr>
          <p:cNvPr id="3" name="Content Placeholder 2">
            <a:extLst>
              <a:ext uri="{FF2B5EF4-FFF2-40B4-BE49-F238E27FC236}">
                <a16:creationId xmlns:a16="http://schemas.microsoft.com/office/drawing/2014/main" id="{9F4C2DCC-30C9-5141-3F61-374F252B9613}"/>
              </a:ext>
            </a:extLst>
          </p:cNvPr>
          <p:cNvSpPr>
            <a:spLocks noGrp="1"/>
          </p:cNvSpPr>
          <p:nvPr>
            <p:ph idx="1"/>
          </p:nvPr>
        </p:nvSpPr>
        <p:spPr>
          <a:xfrm>
            <a:off x="581193" y="2180496"/>
            <a:ext cx="5708772" cy="3678303"/>
          </a:xfrm>
        </p:spPr>
        <p:txBody>
          <a:bodyPr>
            <a:normAutofit/>
          </a:bodyPr>
          <a:lstStyle/>
          <a:p>
            <a:pPr marL="0" indent="0" algn="ctr">
              <a:buNone/>
            </a:pPr>
            <a:r>
              <a:rPr lang="en-US" sz="3200" dirty="0">
                <a:solidFill>
                  <a:schemeClr val="tx1"/>
                </a:solidFill>
              </a:rPr>
              <a:t>Section 3 –  Is This Peak HMO? Is it time to sell your HMOs?</a:t>
            </a:r>
          </a:p>
          <a:p>
            <a:pPr marL="0" indent="0">
              <a:buNone/>
            </a:pPr>
            <a:endParaRPr lang="en-GB" sz="2000" b="0" i="1" dirty="0">
              <a:solidFill>
                <a:srgbClr val="111111"/>
              </a:solidFill>
              <a:effectLst/>
              <a:latin typeface="SourceSansPro"/>
            </a:endParaRPr>
          </a:p>
          <a:p>
            <a:pPr marL="0" indent="0" algn="ctr">
              <a:buNone/>
            </a:pPr>
            <a:r>
              <a:rPr lang="en-GB" sz="2000" b="0" i="1" dirty="0">
                <a:solidFill>
                  <a:srgbClr val="111111"/>
                </a:solidFill>
                <a:effectLst/>
                <a:latin typeface="SourceSansPro"/>
              </a:rPr>
              <a:t>“Be fearful when others are greedy. Be greedy when others are fearful."</a:t>
            </a:r>
            <a:r>
              <a:rPr lang="en-GB" sz="2000" b="0" i="0" dirty="0">
                <a:solidFill>
                  <a:srgbClr val="111111"/>
                </a:solidFill>
                <a:effectLst/>
                <a:latin typeface="SourceSansPro"/>
              </a:rPr>
              <a:t> </a:t>
            </a:r>
          </a:p>
          <a:p>
            <a:pPr marL="0" indent="0" algn="ctr">
              <a:buNone/>
            </a:pPr>
            <a:r>
              <a:rPr lang="en-GB" sz="2000" b="0" i="1" dirty="0">
                <a:solidFill>
                  <a:srgbClr val="111111"/>
                </a:solidFill>
                <a:effectLst/>
                <a:latin typeface="SourceSansPro"/>
              </a:rPr>
              <a:t>Warren Buffett</a:t>
            </a:r>
            <a:endParaRPr lang="en-US" sz="2000" i="1" dirty="0"/>
          </a:p>
        </p:txBody>
      </p:sp>
      <p:pic>
        <p:nvPicPr>
          <p:cNvPr id="6" name="Picture 5" descr="A person wearing glasses&#10;&#10;Description automatically generated with low confidence">
            <a:extLst>
              <a:ext uri="{FF2B5EF4-FFF2-40B4-BE49-F238E27FC236}">
                <a16:creationId xmlns:a16="http://schemas.microsoft.com/office/drawing/2014/main" id="{7B871DA9-8BDC-EF45-39E2-DCFABEB6D9D6}"/>
              </a:ext>
            </a:extLst>
          </p:cNvPr>
          <p:cNvPicPr>
            <a:picLocks noChangeAspect="1"/>
          </p:cNvPicPr>
          <p:nvPr/>
        </p:nvPicPr>
        <p:blipFill rotWithShape="1">
          <a:blip r:embed="rId2"/>
          <a:srcRect l="31542" r="13735"/>
          <a:stretch/>
        </p:blipFill>
        <p:spPr>
          <a:xfrm>
            <a:off x="7703129" y="2601311"/>
            <a:ext cx="2673926" cy="3257488"/>
          </a:xfrm>
          <a:prstGeom prst="rect">
            <a:avLst/>
          </a:prstGeom>
        </p:spPr>
      </p:pic>
    </p:spTree>
    <p:extLst>
      <p:ext uri="{BB962C8B-B14F-4D97-AF65-F5344CB8AC3E}">
        <p14:creationId xmlns:p14="http://schemas.microsoft.com/office/powerpoint/2010/main" val="4129707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8A5B2-94BB-E14A-9CBA-82F4449B30AF}"/>
              </a:ext>
            </a:extLst>
          </p:cNvPr>
          <p:cNvSpPr>
            <a:spLocks noGrp="1"/>
          </p:cNvSpPr>
          <p:nvPr>
            <p:ph type="title"/>
          </p:nvPr>
        </p:nvSpPr>
        <p:spPr/>
        <p:txBody>
          <a:bodyPr/>
          <a:lstStyle/>
          <a:p>
            <a:r>
              <a:rPr lang="en-US" dirty="0"/>
              <a:t>Is this peak HMO?	Time to sell your </a:t>
            </a:r>
            <a:r>
              <a:rPr lang="en-US" dirty="0" err="1"/>
              <a:t>Hmos</a:t>
            </a:r>
            <a:r>
              <a:rPr lang="en-US" dirty="0"/>
              <a:t>?</a:t>
            </a:r>
          </a:p>
        </p:txBody>
      </p:sp>
      <p:sp>
        <p:nvSpPr>
          <p:cNvPr id="3" name="Content Placeholder 2">
            <a:extLst>
              <a:ext uri="{FF2B5EF4-FFF2-40B4-BE49-F238E27FC236}">
                <a16:creationId xmlns:a16="http://schemas.microsoft.com/office/drawing/2014/main" id="{1DBC2AF0-B771-5442-B846-A3EDC07B40D5}"/>
              </a:ext>
            </a:extLst>
          </p:cNvPr>
          <p:cNvSpPr>
            <a:spLocks noGrp="1"/>
          </p:cNvSpPr>
          <p:nvPr>
            <p:ph idx="1"/>
          </p:nvPr>
        </p:nvSpPr>
        <p:spPr>
          <a:xfrm>
            <a:off x="581193" y="1870365"/>
            <a:ext cx="6840886" cy="4518560"/>
          </a:xfrm>
        </p:spPr>
        <p:txBody>
          <a:bodyPr>
            <a:normAutofit/>
          </a:bodyPr>
          <a:lstStyle/>
          <a:p>
            <a:r>
              <a:rPr lang="en-US" dirty="0">
                <a:solidFill>
                  <a:schemeClr val="tx1"/>
                </a:solidFill>
              </a:rPr>
              <a:t>HMOs are a hot market. </a:t>
            </a:r>
          </a:p>
          <a:p>
            <a:r>
              <a:rPr lang="en-US" dirty="0">
                <a:solidFill>
                  <a:schemeClr val="tx1"/>
                </a:solidFill>
              </a:rPr>
              <a:t>Sold Yields of 8-10% of the Gross Rent Income have become the normal selling yield for HMOs in Nottingham for instance. </a:t>
            </a:r>
          </a:p>
          <a:p>
            <a:r>
              <a:rPr lang="en-US" dirty="0">
                <a:solidFill>
                  <a:schemeClr val="tx1"/>
                </a:solidFill>
              </a:rPr>
              <a:t>On a street where a standard terrace goes for £200k, an HMO easily goes for £300k+</a:t>
            </a:r>
          </a:p>
          <a:p>
            <a:r>
              <a:rPr lang="en-US" dirty="0">
                <a:solidFill>
                  <a:schemeClr val="tx1"/>
                </a:solidFill>
              </a:rPr>
              <a:t>Prices have been rising substantially due to the Article 4 Directive restricting new HMOs.  </a:t>
            </a:r>
          </a:p>
          <a:p>
            <a:r>
              <a:rPr lang="en-US" b="1" dirty="0">
                <a:solidFill>
                  <a:schemeClr val="tx1"/>
                </a:solidFill>
              </a:rPr>
              <a:t>Key Question:  We need to ask are these selling yields sustainable when operating costs are rising dramatically? </a:t>
            </a:r>
          </a:p>
          <a:p>
            <a:r>
              <a:rPr lang="en-US" dirty="0">
                <a:solidFill>
                  <a:schemeClr val="tx1"/>
                </a:solidFill>
              </a:rPr>
              <a:t>How will selling yields be hit by rising interest rates? </a:t>
            </a:r>
          </a:p>
        </p:txBody>
      </p:sp>
      <p:pic>
        <p:nvPicPr>
          <p:cNvPr id="5" name="Picture 4" descr="A picture containing text, outdoor, sign&#10;&#10;Description automatically generated">
            <a:extLst>
              <a:ext uri="{FF2B5EF4-FFF2-40B4-BE49-F238E27FC236}">
                <a16:creationId xmlns:a16="http://schemas.microsoft.com/office/drawing/2014/main" id="{2FA3DD20-B62C-8534-2074-2844907C12A7}"/>
              </a:ext>
            </a:extLst>
          </p:cNvPr>
          <p:cNvPicPr>
            <a:picLocks noChangeAspect="1"/>
          </p:cNvPicPr>
          <p:nvPr/>
        </p:nvPicPr>
        <p:blipFill rotWithShape="1">
          <a:blip r:embed="rId2"/>
          <a:srcRect l="35790" r="6888" b="416"/>
          <a:stretch/>
        </p:blipFill>
        <p:spPr>
          <a:xfrm>
            <a:off x="8016241" y="2230582"/>
            <a:ext cx="3594568" cy="3795901"/>
          </a:xfrm>
          <a:prstGeom prst="rect">
            <a:avLst/>
          </a:prstGeom>
        </p:spPr>
      </p:pic>
    </p:spTree>
    <p:extLst>
      <p:ext uri="{BB962C8B-B14F-4D97-AF65-F5344CB8AC3E}">
        <p14:creationId xmlns:p14="http://schemas.microsoft.com/office/powerpoint/2010/main" val="276049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8A5B2-94BB-E14A-9CBA-82F4449B30AF}"/>
              </a:ext>
            </a:extLst>
          </p:cNvPr>
          <p:cNvSpPr>
            <a:spLocks noGrp="1"/>
          </p:cNvSpPr>
          <p:nvPr>
            <p:ph type="title"/>
          </p:nvPr>
        </p:nvSpPr>
        <p:spPr/>
        <p:txBody>
          <a:bodyPr/>
          <a:lstStyle/>
          <a:p>
            <a:r>
              <a:rPr lang="en-US" dirty="0"/>
              <a:t>Example: 155 </a:t>
            </a:r>
            <a:r>
              <a:rPr lang="en-US" dirty="0" err="1"/>
              <a:t>Colwick</a:t>
            </a:r>
            <a:r>
              <a:rPr lang="en-US" dirty="0"/>
              <a:t> Rd, NG2 4AP</a:t>
            </a:r>
          </a:p>
        </p:txBody>
      </p:sp>
      <p:sp>
        <p:nvSpPr>
          <p:cNvPr id="3" name="Content Placeholder 2">
            <a:extLst>
              <a:ext uri="{FF2B5EF4-FFF2-40B4-BE49-F238E27FC236}">
                <a16:creationId xmlns:a16="http://schemas.microsoft.com/office/drawing/2014/main" id="{1DBC2AF0-B771-5442-B846-A3EDC07B40D5}"/>
              </a:ext>
            </a:extLst>
          </p:cNvPr>
          <p:cNvSpPr>
            <a:spLocks noGrp="1"/>
          </p:cNvSpPr>
          <p:nvPr>
            <p:ph idx="1"/>
          </p:nvPr>
        </p:nvSpPr>
        <p:spPr>
          <a:xfrm>
            <a:off x="581193" y="2180495"/>
            <a:ext cx="6318371" cy="4208429"/>
          </a:xfrm>
        </p:spPr>
        <p:txBody>
          <a:bodyPr>
            <a:normAutofit/>
          </a:bodyPr>
          <a:lstStyle/>
          <a:p>
            <a:pPr>
              <a:buFont typeface="Arial" panose="020B0604020202020204" pitchFamily="34" charset="0"/>
              <a:buChar char="•"/>
            </a:pPr>
            <a:r>
              <a:rPr lang="en-US" sz="1600" dirty="0">
                <a:solidFill>
                  <a:schemeClr val="tx1"/>
                </a:solidFill>
              </a:rPr>
              <a:t>Let’s have a look at an example of a recent house I sold. I have done some modelling on the impact of the inflationary environment on it. </a:t>
            </a:r>
          </a:p>
          <a:p>
            <a:pPr>
              <a:buFont typeface="Arial" panose="020B0604020202020204" pitchFamily="34" charset="0"/>
              <a:buChar char="•"/>
            </a:pPr>
            <a:r>
              <a:rPr lang="en-GB" sz="1600" b="0" i="0" dirty="0">
                <a:solidFill>
                  <a:schemeClr val="tx1"/>
                </a:solidFill>
                <a:effectLst/>
              </a:rPr>
              <a:t>155 </a:t>
            </a:r>
            <a:r>
              <a:rPr lang="en-GB" sz="1600" b="0" i="0" dirty="0" err="1">
                <a:solidFill>
                  <a:schemeClr val="tx1"/>
                </a:solidFill>
                <a:effectLst/>
              </a:rPr>
              <a:t>Colwick</a:t>
            </a:r>
            <a:r>
              <a:rPr lang="en-GB" sz="1600" b="0" i="0" dirty="0">
                <a:solidFill>
                  <a:schemeClr val="tx1"/>
                </a:solidFill>
                <a:effectLst/>
              </a:rPr>
              <a:t> Rd, </a:t>
            </a:r>
            <a:r>
              <a:rPr lang="en-GB" sz="1600" b="0" i="0" dirty="0" err="1">
                <a:solidFill>
                  <a:schemeClr val="tx1"/>
                </a:solidFill>
                <a:effectLst/>
              </a:rPr>
              <a:t>Sneinton</a:t>
            </a:r>
            <a:r>
              <a:rPr lang="en-GB" sz="1600" b="0" i="0" dirty="0">
                <a:solidFill>
                  <a:schemeClr val="tx1"/>
                </a:solidFill>
                <a:effectLst/>
              </a:rPr>
              <a:t>, Nottingham, NG2 4AP  (6 Bed HMO)</a:t>
            </a:r>
            <a:endParaRPr lang="en-GB" sz="1600" dirty="0">
              <a:solidFill>
                <a:schemeClr val="tx1"/>
              </a:solidFill>
            </a:endParaRPr>
          </a:p>
          <a:p>
            <a:pPr algn="l">
              <a:buFont typeface="Arial" panose="020B0604020202020204" pitchFamily="34" charset="0"/>
              <a:buChar char="•"/>
            </a:pPr>
            <a:r>
              <a:rPr lang="en-GB" sz="1600" b="0" i="0" dirty="0">
                <a:solidFill>
                  <a:schemeClr val="tx1"/>
                </a:solidFill>
                <a:effectLst/>
              </a:rPr>
              <a:t>Sale price: £315k (Feb 2022)</a:t>
            </a:r>
          </a:p>
          <a:p>
            <a:pPr algn="l">
              <a:buFont typeface="Arial" panose="020B0604020202020204" pitchFamily="34" charset="0"/>
              <a:buChar char="•"/>
            </a:pPr>
            <a:r>
              <a:rPr lang="en-GB" sz="1600" b="0" i="0" dirty="0">
                <a:solidFill>
                  <a:schemeClr val="tx1"/>
                </a:solidFill>
                <a:effectLst/>
              </a:rPr>
              <a:t>Sold Yield: 9.14%  (Feb 2022)</a:t>
            </a:r>
          </a:p>
          <a:p>
            <a:pPr algn="l">
              <a:buFont typeface="Arial" panose="020B0604020202020204" pitchFamily="34" charset="0"/>
              <a:buChar char="•"/>
            </a:pPr>
            <a:r>
              <a:rPr lang="en-GB" sz="1600" dirty="0">
                <a:solidFill>
                  <a:schemeClr val="tx1"/>
                </a:solidFill>
              </a:rPr>
              <a:t>Net Yield: 5.12%  (Feb 2022)</a:t>
            </a:r>
          </a:p>
          <a:p>
            <a:pPr algn="l">
              <a:buFont typeface="Arial" panose="020B0604020202020204" pitchFamily="34" charset="0"/>
              <a:buChar char="•"/>
            </a:pPr>
            <a:r>
              <a:rPr lang="en-GB" sz="1600" dirty="0">
                <a:solidFill>
                  <a:schemeClr val="tx1"/>
                </a:solidFill>
              </a:rPr>
              <a:t>Since the sale interest rates have risen by +1.25% and gas energy price will be +240% more by October 1</a:t>
            </a:r>
            <a:r>
              <a:rPr lang="en-GB" sz="1600" baseline="30000" dirty="0">
                <a:solidFill>
                  <a:schemeClr val="tx1"/>
                </a:solidFill>
              </a:rPr>
              <a:t>st</a:t>
            </a:r>
            <a:r>
              <a:rPr lang="en-GB" sz="1600" dirty="0">
                <a:solidFill>
                  <a:schemeClr val="tx1"/>
                </a:solidFill>
              </a:rPr>
              <a:t> (from Feb 2022)</a:t>
            </a:r>
          </a:p>
          <a:p>
            <a:pPr algn="l">
              <a:buFont typeface="Arial" panose="020B0604020202020204" pitchFamily="34" charset="0"/>
              <a:buChar char="•"/>
            </a:pPr>
            <a:r>
              <a:rPr lang="en-GB" sz="1600" b="1" dirty="0">
                <a:solidFill>
                  <a:schemeClr val="tx1"/>
                </a:solidFill>
              </a:rPr>
              <a:t>By October 1</a:t>
            </a:r>
            <a:r>
              <a:rPr lang="en-GB" sz="1600" b="1" baseline="30000" dirty="0">
                <a:solidFill>
                  <a:schemeClr val="tx1"/>
                </a:solidFill>
              </a:rPr>
              <a:t>st</a:t>
            </a:r>
            <a:r>
              <a:rPr lang="en-GB" sz="1600" b="1" dirty="0">
                <a:solidFill>
                  <a:schemeClr val="tx1"/>
                </a:solidFill>
              </a:rPr>
              <a:t> when the energy price cap changes the net yield will be compressed to just 3.72%!</a:t>
            </a:r>
          </a:p>
          <a:p>
            <a:pPr algn="l">
              <a:buFont typeface="Arial" panose="020B0604020202020204" pitchFamily="34" charset="0"/>
              <a:buChar char="•"/>
            </a:pPr>
            <a:r>
              <a:rPr lang="en-GB" sz="1600" dirty="0">
                <a:solidFill>
                  <a:schemeClr val="tx1"/>
                </a:solidFill>
              </a:rPr>
              <a:t>Is a 3.72% net yield a fair return for the risk / work of a HMO?</a:t>
            </a:r>
          </a:p>
        </p:txBody>
      </p:sp>
      <p:pic>
        <p:nvPicPr>
          <p:cNvPr id="5" name="Picture 7" descr="A picture containing building, outdoor, house, brick&#10;&#10;Description automatically generated">
            <a:extLst>
              <a:ext uri="{FF2B5EF4-FFF2-40B4-BE49-F238E27FC236}">
                <a16:creationId xmlns:a16="http://schemas.microsoft.com/office/drawing/2014/main" id="{2E533A0A-A222-6DDC-8814-325C4240FA0E}"/>
              </a:ext>
            </a:extLst>
          </p:cNvPr>
          <p:cNvPicPr>
            <a:picLocks noChangeAspect="1"/>
          </p:cNvPicPr>
          <p:nvPr/>
        </p:nvPicPr>
        <p:blipFill rotWithShape="1">
          <a:blip r:embed="rId2"/>
          <a:srcRect r="9841" b="1"/>
          <a:stretch/>
        </p:blipFill>
        <p:spPr>
          <a:xfrm>
            <a:off x="7558647" y="2180495"/>
            <a:ext cx="2770907" cy="4097748"/>
          </a:xfrm>
          <a:prstGeom prst="rect">
            <a:avLst/>
          </a:prstGeom>
        </p:spPr>
      </p:pic>
    </p:spTree>
    <p:extLst>
      <p:ext uri="{BB962C8B-B14F-4D97-AF65-F5344CB8AC3E}">
        <p14:creationId xmlns:p14="http://schemas.microsoft.com/office/powerpoint/2010/main" val="1484186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853B-55A5-77AF-B1D5-5A7B1D4101F4}"/>
              </a:ext>
            </a:extLst>
          </p:cNvPr>
          <p:cNvSpPr>
            <a:spLocks noGrp="1"/>
          </p:cNvSpPr>
          <p:nvPr>
            <p:ph type="title"/>
          </p:nvPr>
        </p:nvSpPr>
        <p:spPr/>
        <p:txBody>
          <a:bodyPr/>
          <a:lstStyle/>
          <a:p>
            <a:r>
              <a:rPr lang="en-US" dirty="0"/>
              <a:t>Example: 155 </a:t>
            </a:r>
            <a:r>
              <a:rPr lang="en-US" dirty="0" err="1"/>
              <a:t>Colwick</a:t>
            </a:r>
            <a:r>
              <a:rPr lang="en-US" dirty="0"/>
              <a:t> RD, NG2 4AP</a:t>
            </a:r>
          </a:p>
        </p:txBody>
      </p:sp>
      <p:sp>
        <p:nvSpPr>
          <p:cNvPr id="3" name="Content Placeholder 2">
            <a:extLst>
              <a:ext uri="{FF2B5EF4-FFF2-40B4-BE49-F238E27FC236}">
                <a16:creationId xmlns:a16="http://schemas.microsoft.com/office/drawing/2014/main" id="{1FE5B889-BF35-25B0-C804-ECBF4A6154D6}"/>
              </a:ext>
            </a:extLst>
          </p:cNvPr>
          <p:cNvSpPr>
            <a:spLocks noGrp="1"/>
          </p:cNvSpPr>
          <p:nvPr>
            <p:ph idx="1"/>
          </p:nvPr>
        </p:nvSpPr>
        <p:spPr>
          <a:xfrm>
            <a:off x="581192" y="2180496"/>
            <a:ext cx="6603379" cy="3840294"/>
          </a:xfrm>
        </p:spPr>
        <p:txBody>
          <a:bodyPr>
            <a:normAutofit fontScale="92500"/>
          </a:bodyPr>
          <a:lstStyle/>
          <a:p>
            <a:r>
              <a:rPr lang="en-US" dirty="0">
                <a:solidFill>
                  <a:schemeClr val="tx1"/>
                </a:solidFill>
              </a:rPr>
              <a:t>Future interest Rate increases will mean further yield compression.</a:t>
            </a:r>
          </a:p>
          <a:p>
            <a:r>
              <a:rPr lang="en-US" dirty="0">
                <a:solidFill>
                  <a:schemeClr val="tx1"/>
                </a:solidFill>
              </a:rPr>
              <a:t>The City is predicting the Base Rate will be 4% by May 2023.  Remember, the Bank of England is legally mandated to control inflation via rate rises.</a:t>
            </a:r>
          </a:p>
          <a:p>
            <a:r>
              <a:rPr lang="en-US" dirty="0">
                <a:solidFill>
                  <a:schemeClr val="tx1"/>
                </a:solidFill>
              </a:rPr>
              <a:t>HMO rates would shoot up to an estimated 7.75% in this scenario. </a:t>
            </a:r>
          </a:p>
          <a:p>
            <a:r>
              <a:rPr lang="en-US" dirty="0">
                <a:solidFill>
                  <a:schemeClr val="tx1"/>
                </a:solidFill>
              </a:rPr>
              <a:t>4% Base Rates would mean an estimated +£225pcm of additional interest costs on this house (@ 75% LTV)</a:t>
            </a:r>
          </a:p>
          <a:p>
            <a:r>
              <a:rPr lang="en-US" b="1" dirty="0">
                <a:solidFill>
                  <a:schemeClr val="tx1"/>
                </a:solidFill>
              </a:rPr>
              <a:t>In a 4% Base Rate scenario the net yield on this house would be only 2.9% net!</a:t>
            </a:r>
          </a:p>
          <a:p>
            <a:r>
              <a:rPr lang="en-US" dirty="0">
                <a:solidFill>
                  <a:schemeClr val="tx1"/>
                </a:solidFill>
              </a:rPr>
              <a:t>Money left in the bank would return more money with no risk!</a:t>
            </a:r>
          </a:p>
          <a:p>
            <a:r>
              <a:rPr lang="en-US" b="1" dirty="0">
                <a:solidFill>
                  <a:schemeClr val="tx1"/>
                </a:solidFill>
              </a:rPr>
              <a:t>Once again are these selling yields sustainable? </a:t>
            </a:r>
          </a:p>
        </p:txBody>
      </p:sp>
      <p:pic>
        <p:nvPicPr>
          <p:cNvPr id="6" name="Picture 5" descr="A picture containing text&#10;&#10;Description automatically generated">
            <a:extLst>
              <a:ext uri="{FF2B5EF4-FFF2-40B4-BE49-F238E27FC236}">
                <a16:creationId xmlns:a16="http://schemas.microsoft.com/office/drawing/2014/main" id="{8E05A03E-8BB4-3415-FD7D-4B436EBA0A64}"/>
              </a:ext>
            </a:extLst>
          </p:cNvPr>
          <p:cNvPicPr>
            <a:picLocks noChangeAspect="1"/>
          </p:cNvPicPr>
          <p:nvPr/>
        </p:nvPicPr>
        <p:blipFill>
          <a:blip r:embed="rId2"/>
          <a:stretch>
            <a:fillRect/>
          </a:stretch>
        </p:blipFill>
        <p:spPr>
          <a:xfrm>
            <a:off x="7184571" y="2518338"/>
            <a:ext cx="4224916" cy="3164609"/>
          </a:xfrm>
          <a:prstGeom prst="rect">
            <a:avLst/>
          </a:prstGeom>
        </p:spPr>
      </p:pic>
    </p:spTree>
    <p:extLst>
      <p:ext uri="{BB962C8B-B14F-4D97-AF65-F5344CB8AC3E}">
        <p14:creationId xmlns:p14="http://schemas.microsoft.com/office/powerpoint/2010/main" val="181396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853B-55A5-77AF-B1D5-5A7B1D4101F4}"/>
              </a:ext>
            </a:extLst>
          </p:cNvPr>
          <p:cNvSpPr>
            <a:spLocks noGrp="1"/>
          </p:cNvSpPr>
          <p:nvPr>
            <p:ph type="title"/>
          </p:nvPr>
        </p:nvSpPr>
        <p:spPr/>
        <p:txBody>
          <a:bodyPr/>
          <a:lstStyle/>
          <a:p>
            <a:r>
              <a:rPr lang="en-US" dirty="0"/>
              <a:t>PEAK HMO FINAL Thoughts</a:t>
            </a:r>
          </a:p>
        </p:txBody>
      </p:sp>
      <p:sp>
        <p:nvSpPr>
          <p:cNvPr id="3" name="Content Placeholder 2">
            <a:extLst>
              <a:ext uri="{FF2B5EF4-FFF2-40B4-BE49-F238E27FC236}">
                <a16:creationId xmlns:a16="http://schemas.microsoft.com/office/drawing/2014/main" id="{1FE5B889-BF35-25B0-C804-ECBF4A6154D6}"/>
              </a:ext>
            </a:extLst>
          </p:cNvPr>
          <p:cNvSpPr>
            <a:spLocks noGrp="1"/>
          </p:cNvSpPr>
          <p:nvPr>
            <p:ph idx="1"/>
          </p:nvPr>
        </p:nvSpPr>
        <p:spPr>
          <a:xfrm>
            <a:off x="581192" y="2580641"/>
            <a:ext cx="6419048" cy="3476567"/>
          </a:xfrm>
        </p:spPr>
        <p:txBody>
          <a:bodyPr>
            <a:normAutofit fontScale="92500" lnSpcReduction="20000"/>
          </a:bodyPr>
          <a:lstStyle/>
          <a:p>
            <a:endParaRPr lang="en-US" sz="1900" dirty="0">
              <a:solidFill>
                <a:schemeClr val="tx1"/>
              </a:solidFill>
            </a:endParaRPr>
          </a:p>
          <a:p>
            <a:r>
              <a:rPr lang="en-US" sz="1900" dirty="0">
                <a:solidFill>
                  <a:schemeClr val="tx1"/>
                </a:solidFill>
              </a:rPr>
              <a:t>The HMO market has been so buoyant due to a limited supply of HMOs coming to market </a:t>
            </a:r>
          </a:p>
          <a:p>
            <a:r>
              <a:rPr lang="en-US" sz="1900" dirty="0">
                <a:solidFill>
                  <a:schemeClr val="tx1"/>
                </a:solidFill>
              </a:rPr>
              <a:t>When landlords do their tax returns and realize they are making no money on their HMOs, what do you think will happen to supply of HMO properties for sale?  </a:t>
            </a:r>
          </a:p>
          <a:p>
            <a:r>
              <a:rPr lang="en-US" sz="1900" dirty="0">
                <a:solidFill>
                  <a:schemeClr val="tx1"/>
                </a:solidFill>
              </a:rPr>
              <a:t>What will happen to demand for HMOs when the net yields are compressed less than a savings account?</a:t>
            </a:r>
          </a:p>
          <a:p>
            <a:r>
              <a:rPr lang="en-US" sz="1900" b="1" dirty="0">
                <a:solidFill>
                  <a:schemeClr val="tx1"/>
                </a:solidFill>
              </a:rPr>
              <a:t>What do we think will happen to values? </a:t>
            </a:r>
          </a:p>
          <a:p>
            <a:r>
              <a:rPr lang="en-US" sz="1900" dirty="0">
                <a:solidFill>
                  <a:schemeClr val="tx1"/>
                </a:solidFill>
              </a:rPr>
              <a:t>The only upside of inflation is that in the longer term it does devalue any debt provided rents can be increased </a:t>
            </a:r>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5" name="Picture 4" descr="A person sitting at a table with the hands on the face&#10;&#10;Description automatically generated with low confidence">
            <a:extLst>
              <a:ext uri="{FF2B5EF4-FFF2-40B4-BE49-F238E27FC236}">
                <a16:creationId xmlns:a16="http://schemas.microsoft.com/office/drawing/2014/main" id="{959E0C8C-16FE-3C6C-858E-2C13AC563801}"/>
              </a:ext>
            </a:extLst>
          </p:cNvPr>
          <p:cNvPicPr>
            <a:picLocks noChangeAspect="1"/>
          </p:cNvPicPr>
          <p:nvPr/>
        </p:nvPicPr>
        <p:blipFill>
          <a:blip r:embed="rId2"/>
          <a:stretch>
            <a:fillRect/>
          </a:stretch>
        </p:blipFill>
        <p:spPr>
          <a:xfrm>
            <a:off x="7123547" y="2580641"/>
            <a:ext cx="4337856" cy="2891904"/>
          </a:xfrm>
          <a:prstGeom prst="rect">
            <a:avLst/>
          </a:prstGeom>
        </p:spPr>
      </p:pic>
    </p:spTree>
    <p:extLst>
      <p:ext uri="{BB962C8B-B14F-4D97-AF65-F5344CB8AC3E}">
        <p14:creationId xmlns:p14="http://schemas.microsoft.com/office/powerpoint/2010/main" val="777452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853B-55A5-77AF-B1D5-5A7B1D4101F4}"/>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1FE5B889-BF35-25B0-C804-ECBF4A6154D6}"/>
              </a:ext>
            </a:extLst>
          </p:cNvPr>
          <p:cNvSpPr>
            <a:spLocks noGrp="1"/>
          </p:cNvSpPr>
          <p:nvPr>
            <p:ph idx="1"/>
          </p:nvPr>
        </p:nvSpPr>
        <p:spPr>
          <a:xfrm>
            <a:off x="581192" y="1925782"/>
            <a:ext cx="11029616" cy="4581896"/>
          </a:xfrm>
        </p:spPr>
        <p:txBody>
          <a:bodyPr>
            <a:normAutofit/>
          </a:bodyPr>
          <a:lstStyle/>
          <a:p>
            <a:r>
              <a:rPr lang="en-US" dirty="0">
                <a:solidFill>
                  <a:schemeClr val="tx1"/>
                </a:solidFill>
              </a:rPr>
              <a:t>HMOs face serious input cost pressures from all angles. Energy costs and interest rate rises are all serious risks.</a:t>
            </a:r>
          </a:p>
          <a:p>
            <a:r>
              <a:rPr lang="en-US" dirty="0">
                <a:solidFill>
                  <a:schemeClr val="tx1"/>
                </a:solidFill>
              </a:rPr>
              <a:t>Some limited mitigation strategies include putting rents up, active management of heating systems and selection of tenants. There is no magic bullet.</a:t>
            </a:r>
          </a:p>
          <a:p>
            <a:r>
              <a:rPr lang="en-US" dirty="0">
                <a:solidFill>
                  <a:schemeClr val="tx1"/>
                </a:solidFill>
              </a:rPr>
              <a:t>By confident about putting up rents, the market can support it (for now) and it is essential to maintain any profitability. Fix the roof whilst the sun is shining!</a:t>
            </a:r>
          </a:p>
          <a:p>
            <a:r>
              <a:rPr lang="en-US" dirty="0">
                <a:solidFill>
                  <a:schemeClr val="tx1"/>
                </a:solidFill>
              </a:rPr>
              <a:t>Professional and student HMOs do have a in built level of robustness but LHA HMOs will be severely hit.</a:t>
            </a:r>
          </a:p>
          <a:p>
            <a:r>
              <a:rPr lang="en-US" dirty="0">
                <a:solidFill>
                  <a:schemeClr val="tx1"/>
                </a:solidFill>
              </a:rPr>
              <a:t>HMO prices were high before the inflationary crisis.</a:t>
            </a:r>
          </a:p>
          <a:p>
            <a:r>
              <a:rPr lang="en-US" dirty="0">
                <a:solidFill>
                  <a:schemeClr val="tx1"/>
                </a:solidFill>
              </a:rPr>
              <a:t>Yields have been compressed to the point where they make little/no sense.</a:t>
            </a:r>
          </a:p>
          <a:p>
            <a:r>
              <a:rPr lang="en-US" dirty="0">
                <a:solidFill>
                  <a:schemeClr val="tx1"/>
                </a:solidFill>
              </a:rPr>
              <a:t>The sales market is underpinned by low supply.  There could be a sell off when landlords realize how little money they are making and more supply comes to the market.</a:t>
            </a:r>
          </a:p>
        </p:txBody>
      </p:sp>
    </p:spTree>
    <p:extLst>
      <p:ext uri="{BB962C8B-B14F-4D97-AF65-F5344CB8AC3E}">
        <p14:creationId xmlns:p14="http://schemas.microsoft.com/office/powerpoint/2010/main" val="419574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6A0-603B-E04B-922E-285C6324FC27}"/>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Background – Mike SMITH</a:t>
            </a:r>
          </a:p>
        </p:txBody>
      </p:sp>
      <p:sp>
        <p:nvSpPr>
          <p:cNvPr id="3" name="Content Placeholder 2">
            <a:extLst>
              <a:ext uri="{FF2B5EF4-FFF2-40B4-BE49-F238E27FC236}">
                <a16:creationId xmlns:a16="http://schemas.microsoft.com/office/drawing/2014/main" id="{D559D6C8-4FA8-5E4C-B845-0FDAF2D5C783}"/>
              </a:ext>
            </a:extLst>
          </p:cNvPr>
          <p:cNvSpPr>
            <a:spLocks noGrp="1"/>
          </p:cNvSpPr>
          <p:nvPr>
            <p:ph idx="1"/>
          </p:nvPr>
        </p:nvSpPr>
        <p:spPr>
          <a:xfrm>
            <a:off x="581192" y="1130301"/>
            <a:ext cx="7225075" cy="5372100"/>
          </a:xfrm>
        </p:spPr>
        <p:txBody>
          <a:bodyPr>
            <a:normAutofit/>
          </a:bodyPr>
          <a:lstStyle/>
          <a:p>
            <a:pPr lvl="0">
              <a:lnSpc>
                <a:spcPct val="90000"/>
              </a:lnSpc>
            </a:pPr>
            <a:r>
              <a:rPr lang="en-GB" sz="1500" dirty="0">
                <a:solidFill>
                  <a:schemeClr val="tx1"/>
                </a:solidFill>
              </a:rPr>
              <a:t>Introducing Mike Smith, a veteran HMO Landlord &amp; Letting Agent….</a:t>
            </a:r>
          </a:p>
          <a:p>
            <a:pPr lvl="0">
              <a:lnSpc>
                <a:spcPct val="90000"/>
              </a:lnSpc>
            </a:pPr>
            <a:r>
              <a:rPr lang="en-GB" sz="1500" dirty="0">
                <a:solidFill>
                  <a:schemeClr val="tx1"/>
                </a:solidFill>
              </a:rPr>
              <a:t>Mike has operated HMOs for a nearly a decade since 2013 when he bought a large house in Nottingham and rented rooms to friends.</a:t>
            </a:r>
          </a:p>
          <a:p>
            <a:pPr lvl="0">
              <a:lnSpc>
                <a:spcPct val="90000"/>
              </a:lnSpc>
            </a:pPr>
            <a:r>
              <a:rPr lang="en-GB" sz="1500" dirty="0">
                <a:solidFill>
                  <a:schemeClr val="tx1"/>
                </a:solidFill>
              </a:rPr>
              <a:t>Started off buying my own HMOs and built a small portfolio of HMOs.</a:t>
            </a:r>
          </a:p>
          <a:p>
            <a:pPr lvl="0">
              <a:lnSpc>
                <a:spcPct val="90000"/>
              </a:lnSpc>
            </a:pPr>
            <a:r>
              <a:rPr lang="en-GB" sz="1500" dirty="0">
                <a:solidFill>
                  <a:schemeClr val="tx1"/>
                </a:solidFill>
              </a:rPr>
              <a:t>To manage the rooms well, he set up a small letting agency </a:t>
            </a:r>
            <a:r>
              <a:rPr lang="en-GB" sz="1500" b="1" dirty="0">
                <a:solidFill>
                  <a:schemeClr val="tx1"/>
                </a:solidFill>
              </a:rPr>
              <a:t>Notts Relocate Ltd </a:t>
            </a:r>
            <a:r>
              <a:rPr lang="en-GB" sz="1500" dirty="0">
                <a:solidFill>
                  <a:schemeClr val="tx1"/>
                </a:solidFill>
              </a:rPr>
              <a:t>which has run successfully for 8 years</a:t>
            </a:r>
          </a:p>
          <a:p>
            <a:pPr lvl="0">
              <a:lnSpc>
                <a:spcPct val="90000"/>
              </a:lnSpc>
            </a:pPr>
            <a:r>
              <a:rPr lang="en-GB" sz="1500" dirty="0">
                <a:solidFill>
                  <a:schemeClr val="tx1"/>
                </a:solidFill>
              </a:rPr>
              <a:t>From 2018 set up a development business </a:t>
            </a:r>
            <a:r>
              <a:rPr lang="en-GB" sz="1500" b="1" dirty="0">
                <a:solidFill>
                  <a:schemeClr val="tx1"/>
                </a:solidFill>
              </a:rPr>
              <a:t>MS Block Holdings Ltd </a:t>
            </a:r>
            <a:r>
              <a:rPr lang="en-GB" sz="1500" dirty="0">
                <a:solidFill>
                  <a:schemeClr val="tx1"/>
                </a:solidFill>
              </a:rPr>
              <a:t>which owns a diverse range of property including HMOs, Blocks of Flats &amp; Industrial.</a:t>
            </a:r>
          </a:p>
          <a:p>
            <a:pPr>
              <a:lnSpc>
                <a:spcPct val="90000"/>
              </a:lnSpc>
            </a:pPr>
            <a:endParaRPr lang="en-US" sz="1500" dirty="0"/>
          </a:p>
        </p:txBody>
      </p:sp>
      <p:pic>
        <p:nvPicPr>
          <p:cNvPr id="5" name="Picture 4" descr="A person taking a selfie&#10;&#10;Description automatically generated">
            <a:extLst>
              <a:ext uri="{FF2B5EF4-FFF2-40B4-BE49-F238E27FC236}">
                <a16:creationId xmlns:a16="http://schemas.microsoft.com/office/drawing/2014/main" id="{38CEDDA4-B2A5-3743-87C8-361DD267AC69}"/>
              </a:ext>
            </a:extLst>
          </p:cNvPr>
          <p:cNvPicPr>
            <a:picLocks noChangeAspect="1"/>
          </p:cNvPicPr>
          <p:nvPr/>
        </p:nvPicPr>
        <p:blipFill rotWithShape="1">
          <a:blip r:embed="rId2"/>
          <a:srcRect t="8276" r="3" b="3"/>
          <a:stretch/>
        </p:blipFill>
        <p:spPr>
          <a:xfrm>
            <a:off x="8075974" y="1819072"/>
            <a:ext cx="3683001" cy="4504267"/>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A0F982FF-825D-ED43-BF84-48CD32959113}"/>
              </a:ext>
            </a:extLst>
          </p:cNvPr>
          <p:cNvPicPr>
            <a:picLocks noChangeAspect="1"/>
          </p:cNvPicPr>
          <p:nvPr/>
        </p:nvPicPr>
        <p:blipFill>
          <a:blip r:embed="rId3"/>
          <a:stretch>
            <a:fillRect/>
          </a:stretch>
        </p:blipFill>
        <p:spPr>
          <a:xfrm>
            <a:off x="983757" y="5439371"/>
            <a:ext cx="2717153" cy="786704"/>
          </a:xfrm>
          <a:prstGeom prst="rect">
            <a:avLst/>
          </a:prstGeom>
        </p:spPr>
      </p:pic>
      <p:pic>
        <p:nvPicPr>
          <p:cNvPr id="8" name="Picture 7">
            <a:extLst>
              <a:ext uri="{FF2B5EF4-FFF2-40B4-BE49-F238E27FC236}">
                <a16:creationId xmlns:a16="http://schemas.microsoft.com/office/drawing/2014/main" id="{36CCC013-C004-D04F-B2C7-1CC89BAF543D}"/>
              </a:ext>
            </a:extLst>
          </p:cNvPr>
          <p:cNvPicPr>
            <a:picLocks noChangeAspect="1"/>
          </p:cNvPicPr>
          <p:nvPr/>
        </p:nvPicPr>
        <p:blipFill>
          <a:blip r:embed="rId4"/>
          <a:stretch>
            <a:fillRect/>
          </a:stretch>
        </p:blipFill>
        <p:spPr>
          <a:xfrm>
            <a:off x="4103475" y="5121044"/>
            <a:ext cx="1610171" cy="1381357"/>
          </a:xfrm>
          <a:prstGeom prst="rect">
            <a:avLst/>
          </a:prstGeom>
        </p:spPr>
      </p:pic>
    </p:spTree>
    <p:extLst>
      <p:ext uri="{BB962C8B-B14F-4D97-AF65-F5344CB8AC3E}">
        <p14:creationId xmlns:p14="http://schemas.microsoft.com/office/powerpoint/2010/main" val="1433098988"/>
      </p:ext>
    </p:extLst>
  </p:cSld>
  <p:clrMapOvr>
    <a:masterClrMapping/>
  </p:clrMapOvr>
  <mc:AlternateContent xmlns:mc="http://schemas.openxmlformats.org/markup-compatibility/2006" xmlns:p14="http://schemas.microsoft.com/office/powerpoint/2010/main">
    <mc:Choice Requires="p14">
      <p:transition spd="med" p14:dur="700" advTm="87790">
        <p:fade/>
      </p:transition>
    </mc:Choice>
    <mc:Fallback xmlns="">
      <p:transition spd="med" advTm="8779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6A0-603B-E04B-922E-285C6324FC27}"/>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Contact Details </a:t>
            </a:r>
          </a:p>
        </p:txBody>
      </p:sp>
      <p:sp>
        <p:nvSpPr>
          <p:cNvPr id="3" name="Content Placeholder 2">
            <a:extLst>
              <a:ext uri="{FF2B5EF4-FFF2-40B4-BE49-F238E27FC236}">
                <a16:creationId xmlns:a16="http://schemas.microsoft.com/office/drawing/2014/main" id="{D559D6C8-4FA8-5E4C-B845-0FDAF2D5C783}"/>
              </a:ext>
            </a:extLst>
          </p:cNvPr>
          <p:cNvSpPr>
            <a:spLocks noGrp="1"/>
          </p:cNvSpPr>
          <p:nvPr>
            <p:ph idx="1"/>
          </p:nvPr>
        </p:nvSpPr>
        <p:spPr>
          <a:xfrm>
            <a:off x="581192" y="2285999"/>
            <a:ext cx="9660088" cy="2631441"/>
          </a:xfrm>
        </p:spPr>
        <p:txBody>
          <a:bodyPr>
            <a:normAutofit/>
          </a:bodyPr>
          <a:lstStyle/>
          <a:p>
            <a:pPr>
              <a:lnSpc>
                <a:spcPct val="90000"/>
              </a:lnSpc>
            </a:pPr>
            <a:r>
              <a:rPr lang="en-US" sz="1600" dirty="0">
                <a:solidFill>
                  <a:schemeClr val="tx1"/>
                </a:solidFill>
              </a:rPr>
              <a:t>If anybody needs any help with any troublesome HMOs we can help.</a:t>
            </a:r>
          </a:p>
          <a:p>
            <a:pPr>
              <a:lnSpc>
                <a:spcPct val="90000"/>
              </a:lnSpc>
            </a:pPr>
            <a:r>
              <a:rPr lang="en-US" sz="1600" dirty="0">
                <a:solidFill>
                  <a:schemeClr val="tx1"/>
                </a:solidFill>
              </a:rPr>
              <a:t>We work with both Landlords and other Letting Agents.</a:t>
            </a:r>
          </a:p>
          <a:p>
            <a:pPr>
              <a:lnSpc>
                <a:spcPct val="90000"/>
              </a:lnSpc>
            </a:pPr>
            <a:r>
              <a:rPr lang="en-US" sz="1600" dirty="0">
                <a:solidFill>
                  <a:schemeClr val="tx1"/>
                </a:solidFill>
              </a:rPr>
              <a:t>We can offer a Guaranteed Rent Solution to assist with any problem HMOs.</a:t>
            </a:r>
          </a:p>
          <a:p>
            <a:pPr>
              <a:lnSpc>
                <a:spcPct val="90000"/>
              </a:lnSpc>
            </a:pPr>
            <a:r>
              <a:rPr lang="en-US" sz="1600" dirty="0">
                <a:solidFill>
                  <a:schemeClr val="tx1"/>
                </a:solidFill>
              </a:rPr>
              <a:t>Mike Smith: 07895002444 / </a:t>
            </a:r>
            <a:r>
              <a:rPr lang="en-US" sz="1600" dirty="0" err="1">
                <a:solidFill>
                  <a:schemeClr val="tx1"/>
                </a:solidFill>
              </a:rPr>
              <a:t>relocatenotts@outlook.com</a:t>
            </a:r>
            <a:endParaRPr lang="en-US" sz="1600" dirty="0">
              <a:solidFill>
                <a:schemeClr val="tx1"/>
              </a:solidFill>
            </a:endParaRPr>
          </a:p>
        </p:txBody>
      </p:sp>
      <p:pic>
        <p:nvPicPr>
          <p:cNvPr id="7" name="Picture 6" descr="A picture containing text, clipart&#10;&#10;Description automatically generated">
            <a:extLst>
              <a:ext uri="{FF2B5EF4-FFF2-40B4-BE49-F238E27FC236}">
                <a16:creationId xmlns:a16="http://schemas.microsoft.com/office/drawing/2014/main" id="{A0F982FF-825D-ED43-BF84-48CD32959113}"/>
              </a:ext>
            </a:extLst>
          </p:cNvPr>
          <p:cNvPicPr>
            <a:picLocks noChangeAspect="1"/>
          </p:cNvPicPr>
          <p:nvPr/>
        </p:nvPicPr>
        <p:blipFill>
          <a:blip r:embed="rId2"/>
          <a:stretch>
            <a:fillRect/>
          </a:stretch>
        </p:blipFill>
        <p:spPr>
          <a:xfrm>
            <a:off x="983757" y="5439371"/>
            <a:ext cx="2717153" cy="786704"/>
          </a:xfrm>
          <a:prstGeom prst="rect">
            <a:avLst/>
          </a:prstGeom>
        </p:spPr>
      </p:pic>
      <p:pic>
        <p:nvPicPr>
          <p:cNvPr id="8" name="Picture 7">
            <a:extLst>
              <a:ext uri="{FF2B5EF4-FFF2-40B4-BE49-F238E27FC236}">
                <a16:creationId xmlns:a16="http://schemas.microsoft.com/office/drawing/2014/main" id="{36CCC013-C004-D04F-B2C7-1CC89BAF543D}"/>
              </a:ext>
            </a:extLst>
          </p:cNvPr>
          <p:cNvPicPr>
            <a:picLocks noChangeAspect="1"/>
          </p:cNvPicPr>
          <p:nvPr/>
        </p:nvPicPr>
        <p:blipFill>
          <a:blip r:embed="rId3"/>
          <a:stretch>
            <a:fillRect/>
          </a:stretch>
        </p:blipFill>
        <p:spPr>
          <a:xfrm>
            <a:off x="4103475" y="5121044"/>
            <a:ext cx="1610171" cy="1381357"/>
          </a:xfrm>
          <a:prstGeom prst="rect">
            <a:avLst/>
          </a:prstGeom>
        </p:spPr>
      </p:pic>
    </p:spTree>
    <p:extLst>
      <p:ext uri="{BB962C8B-B14F-4D97-AF65-F5344CB8AC3E}">
        <p14:creationId xmlns:p14="http://schemas.microsoft.com/office/powerpoint/2010/main" val="1328304876"/>
      </p:ext>
    </p:extLst>
  </p:cSld>
  <p:clrMapOvr>
    <a:masterClrMapping/>
  </p:clrMapOvr>
  <mc:AlternateContent xmlns:mc="http://schemas.openxmlformats.org/markup-compatibility/2006" xmlns:p14="http://schemas.microsoft.com/office/powerpoint/2010/main">
    <mc:Choice Requires="p14">
      <p:transition spd="med" p14:dur="700" advTm="87790">
        <p:fade/>
      </p:transition>
    </mc:Choice>
    <mc:Fallback xmlns="">
      <p:transition spd="med" advTm="8779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6A0-603B-E04B-922E-285C6324FC27}"/>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Questions</a:t>
            </a:r>
          </a:p>
        </p:txBody>
      </p:sp>
      <p:sp>
        <p:nvSpPr>
          <p:cNvPr id="3" name="Content Placeholder 2">
            <a:extLst>
              <a:ext uri="{FF2B5EF4-FFF2-40B4-BE49-F238E27FC236}">
                <a16:creationId xmlns:a16="http://schemas.microsoft.com/office/drawing/2014/main" id="{D559D6C8-4FA8-5E4C-B845-0FDAF2D5C783}"/>
              </a:ext>
            </a:extLst>
          </p:cNvPr>
          <p:cNvSpPr>
            <a:spLocks noGrp="1"/>
          </p:cNvSpPr>
          <p:nvPr>
            <p:ph idx="1"/>
          </p:nvPr>
        </p:nvSpPr>
        <p:spPr>
          <a:xfrm>
            <a:off x="581192" y="2285999"/>
            <a:ext cx="9660088" cy="2631441"/>
          </a:xfrm>
        </p:spPr>
        <p:txBody>
          <a:bodyPr>
            <a:normAutofit/>
          </a:bodyPr>
          <a:lstStyle/>
          <a:p>
            <a:pPr marL="0" indent="0" algn="ctr">
              <a:lnSpc>
                <a:spcPct val="90000"/>
              </a:lnSpc>
              <a:buNone/>
            </a:pPr>
            <a:r>
              <a:rPr lang="en-US" sz="6600" dirty="0">
                <a:solidFill>
                  <a:schemeClr val="tx1"/>
                </a:solidFill>
              </a:rPr>
              <a:t>Any questions?</a:t>
            </a:r>
          </a:p>
        </p:txBody>
      </p:sp>
    </p:spTree>
    <p:extLst>
      <p:ext uri="{BB962C8B-B14F-4D97-AF65-F5344CB8AC3E}">
        <p14:creationId xmlns:p14="http://schemas.microsoft.com/office/powerpoint/2010/main" val="1694492582"/>
      </p:ext>
    </p:extLst>
  </p:cSld>
  <p:clrMapOvr>
    <a:masterClrMapping/>
  </p:clrMapOvr>
  <mc:AlternateContent xmlns:mc="http://schemas.openxmlformats.org/markup-compatibility/2006" xmlns:p14="http://schemas.microsoft.com/office/powerpoint/2010/main">
    <mc:Choice Requires="p14">
      <p:transition spd="med" p14:dur="700" advTm="87790">
        <p:fade/>
      </p:transition>
    </mc:Choice>
    <mc:Fallback xmlns="">
      <p:transition spd="med" advTm="8779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6A0-603B-E04B-922E-285C6324FC27}"/>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Introduction – WE NEED To TALK ABOUT HMOS</a:t>
            </a:r>
          </a:p>
        </p:txBody>
      </p:sp>
      <p:sp>
        <p:nvSpPr>
          <p:cNvPr id="3" name="Content Placeholder 2">
            <a:extLst>
              <a:ext uri="{FF2B5EF4-FFF2-40B4-BE49-F238E27FC236}">
                <a16:creationId xmlns:a16="http://schemas.microsoft.com/office/drawing/2014/main" id="{D559D6C8-4FA8-5E4C-B845-0FDAF2D5C783}"/>
              </a:ext>
            </a:extLst>
          </p:cNvPr>
          <p:cNvSpPr>
            <a:spLocks noGrp="1"/>
          </p:cNvSpPr>
          <p:nvPr>
            <p:ph idx="1"/>
          </p:nvPr>
        </p:nvSpPr>
        <p:spPr>
          <a:xfrm>
            <a:off x="581193" y="2103120"/>
            <a:ext cx="6500327" cy="4399280"/>
          </a:xfrm>
        </p:spPr>
        <p:txBody>
          <a:bodyPr>
            <a:normAutofit/>
          </a:bodyPr>
          <a:lstStyle/>
          <a:p>
            <a:pPr>
              <a:lnSpc>
                <a:spcPct val="90000"/>
              </a:lnSpc>
            </a:pPr>
            <a:r>
              <a:rPr lang="en-US" dirty="0">
                <a:solidFill>
                  <a:schemeClr val="tx1"/>
                </a:solidFill>
              </a:rPr>
              <a:t>Firstly we need to ask are HMOs a viable investment in the current macro-economic climate? How are HMOs performing in the inflationary environment? </a:t>
            </a:r>
          </a:p>
          <a:p>
            <a:pPr>
              <a:lnSpc>
                <a:spcPct val="90000"/>
              </a:lnSpc>
            </a:pPr>
            <a:r>
              <a:rPr lang="en-US" dirty="0">
                <a:solidFill>
                  <a:schemeClr val="tx1"/>
                </a:solidFill>
              </a:rPr>
              <a:t>Secondly what can be done to mitigate some of the recent operating cost increases?</a:t>
            </a:r>
          </a:p>
          <a:p>
            <a:pPr>
              <a:lnSpc>
                <a:spcPct val="90000"/>
              </a:lnSpc>
            </a:pPr>
            <a:r>
              <a:rPr lang="en-US" dirty="0">
                <a:solidFill>
                  <a:schemeClr val="tx1"/>
                </a:solidFill>
              </a:rPr>
              <a:t>Finally I will do some analysis on some recent HMO sales and ask the bigger question. Should you sell your HMOs now?</a:t>
            </a:r>
          </a:p>
          <a:p>
            <a:pPr>
              <a:lnSpc>
                <a:spcPct val="90000"/>
              </a:lnSpc>
            </a:pPr>
            <a:r>
              <a:rPr lang="en-US" dirty="0">
                <a:solidFill>
                  <a:schemeClr val="tx1"/>
                </a:solidFill>
              </a:rPr>
              <a:t>If you are doing anything HMO related, this talk will give you some great insights into where the market is going.</a:t>
            </a:r>
          </a:p>
          <a:p>
            <a:pPr>
              <a:lnSpc>
                <a:spcPct val="90000"/>
              </a:lnSpc>
            </a:pPr>
            <a:endParaRPr lang="en-US" dirty="0"/>
          </a:p>
          <a:p>
            <a:pPr marL="0" indent="0">
              <a:lnSpc>
                <a:spcPct val="90000"/>
              </a:lnSpc>
              <a:buNone/>
            </a:pPr>
            <a:endParaRPr lang="en-US" sz="1500" dirty="0"/>
          </a:p>
        </p:txBody>
      </p:sp>
      <p:pic>
        <p:nvPicPr>
          <p:cNvPr id="5" name="Picture 6" descr="A picture containing building, outdoor, sky, old&#10;&#10;Description automatically generated">
            <a:extLst>
              <a:ext uri="{FF2B5EF4-FFF2-40B4-BE49-F238E27FC236}">
                <a16:creationId xmlns:a16="http://schemas.microsoft.com/office/drawing/2014/main" id="{37226F93-FCB8-53D3-2613-A5F1887C4EAA}"/>
              </a:ext>
            </a:extLst>
          </p:cNvPr>
          <p:cNvPicPr>
            <a:picLocks noChangeAspect="1"/>
          </p:cNvPicPr>
          <p:nvPr/>
        </p:nvPicPr>
        <p:blipFill rotWithShape="1">
          <a:blip r:embed="rId2"/>
          <a:srcRect l="8884" t="11067" r="18555" b="4412"/>
          <a:stretch/>
        </p:blipFill>
        <p:spPr>
          <a:xfrm>
            <a:off x="7652331" y="2324793"/>
            <a:ext cx="4073237" cy="3588317"/>
          </a:xfrm>
          <a:prstGeom prst="rect">
            <a:avLst/>
          </a:prstGeom>
        </p:spPr>
      </p:pic>
    </p:spTree>
    <p:extLst>
      <p:ext uri="{BB962C8B-B14F-4D97-AF65-F5344CB8AC3E}">
        <p14:creationId xmlns:p14="http://schemas.microsoft.com/office/powerpoint/2010/main" val="1417200229"/>
      </p:ext>
    </p:extLst>
  </p:cSld>
  <p:clrMapOvr>
    <a:masterClrMapping/>
  </p:clrMapOvr>
  <mc:AlternateContent xmlns:mc="http://schemas.openxmlformats.org/markup-compatibility/2006" xmlns:p14="http://schemas.microsoft.com/office/powerpoint/2010/main">
    <mc:Choice Requires="p14">
      <p:transition spd="med" p14:dur="700" advTm="87790">
        <p:fade/>
      </p:transition>
    </mc:Choice>
    <mc:Fallback xmlns="">
      <p:transition spd="med" advTm="8779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7282-2D92-4AF5-B5FF-F8FA64441591}"/>
              </a:ext>
            </a:extLst>
          </p:cNvPr>
          <p:cNvSpPr>
            <a:spLocks noGrp="1"/>
          </p:cNvSpPr>
          <p:nvPr>
            <p:ph type="title"/>
          </p:nvPr>
        </p:nvSpPr>
        <p:spPr/>
        <p:txBody>
          <a:bodyPr/>
          <a:lstStyle/>
          <a:p>
            <a:r>
              <a:rPr lang="en-US" dirty="0"/>
              <a:t>INTRODUCTION - Issues</a:t>
            </a:r>
          </a:p>
        </p:txBody>
      </p:sp>
      <p:sp>
        <p:nvSpPr>
          <p:cNvPr id="3" name="Content Placeholder 2">
            <a:extLst>
              <a:ext uri="{FF2B5EF4-FFF2-40B4-BE49-F238E27FC236}">
                <a16:creationId xmlns:a16="http://schemas.microsoft.com/office/drawing/2014/main" id="{985DBE5D-0B92-482C-A016-BE332FB5840C}"/>
              </a:ext>
            </a:extLst>
          </p:cNvPr>
          <p:cNvSpPr>
            <a:spLocks noGrp="1"/>
          </p:cNvSpPr>
          <p:nvPr>
            <p:ph idx="1"/>
          </p:nvPr>
        </p:nvSpPr>
        <p:spPr>
          <a:xfrm>
            <a:off x="555331" y="2322291"/>
            <a:ext cx="5596088" cy="3687911"/>
          </a:xfrm>
        </p:spPr>
        <p:txBody>
          <a:bodyPr>
            <a:normAutofit/>
          </a:bodyPr>
          <a:lstStyle/>
          <a:p>
            <a:pPr marL="0" indent="0" algn="ctr">
              <a:buNone/>
            </a:pPr>
            <a:r>
              <a:rPr lang="en-GB" sz="3200" dirty="0"/>
              <a:t>Section 1: Macroeconomic issues within the HMO market.</a:t>
            </a:r>
          </a:p>
          <a:p>
            <a:pPr marL="0" indent="0">
              <a:buNone/>
            </a:pPr>
            <a:endParaRPr lang="en-GB" sz="3200" i="1" dirty="0"/>
          </a:p>
          <a:p>
            <a:pPr marL="0" indent="0" algn="ctr">
              <a:buNone/>
            </a:pPr>
            <a:r>
              <a:rPr lang="en-GB" sz="2400" i="1" dirty="0"/>
              <a:t>“ A small leak sinks a great ship”</a:t>
            </a:r>
          </a:p>
          <a:p>
            <a:pPr marL="0" indent="0" algn="ctr">
              <a:buNone/>
            </a:pPr>
            <a:r>
              <a:rPr lang="en-GB" sz="2400" i="1" dirty="0"/>
              <a:t>  Benjamin Franklin</a:t>
            </a:r>
          </a:p>
        </p:txBody>
      </p:sp>
      <p:pic>
        <p:nvPicPr>
          <p:cNvPr id="5" name="Picture 4" descr="A picture containing text, newspaper, book, person&#10;&#10;Description automatically generated">
            <a:extLst>
              <a:ext uri="{FF2B5EF4-FFF2-40B4-BE49-F238E27FC236}">
                <a16:creationId xmlns:a16="http://schemas.microsoft.com/office/drawing/2014/main" id="{1F944216-481C-9474-153D-8888FC949B31}"/>
              </a:ext>
            </a:extLst>
          </p:cNvPr>
          <p:cNvPicPr>
            <a:picLocks noChangeAspect="1"/>
          </p:cNvPicPr>
          <p:nvPr/>
        </p:nvPicPr>
        <p:blipFill>
          <a:blip r:embed="rId2"/>
          <a:stretch>
            <a:fillRect/>
          </a:stretch>
        </p:blipFill>
        <p:spPr>
          <a:xfrm>
            <a:off x="6774873" y="2322291"/>
            <a:ext cx="4917215" cy="3687911"/>
          </a:xfrm>
          <a:prstGeom prst="rect">
            <a:avLst/>
          </a:prstGeom>
        </p:spPr>
      </p:pic>
    </p:spTree>
    <p:extLst>
      <p:ext uri="{BB962C8B-B14F-4D97-AF65-F5344CB8AC3E}">
        <p14:creationId xmlns:p14="http://schemas.microsoft.com/office/powerpoint/2010/main" val="3843665598"/>
      </p:ext>
    </p:extLst>
  </p:cSld>
  <p:clrMapOvr>
    <a:masterClrMapping/>
  </p:clrMapOvr>
  <mc:AlternateContent xmlns:mc="http://schemas.openxmlformats.org/markup-compatibility/2006" xmlns:p14="http://schemas.microsoft.com/office/powerpoint/2010/main">
    <mc:Choice Requires="p14">
      <p:transition spd="med" p14:dur="700" advTm="74206">
        <p:fade/>
      </p:transition>
    </mc:Choice>
    <mc:Fallback xmlns="">
      <p:transition spd="med" advTm="74206">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6A0-603B-E04B-922E-285C6324FC27}"/>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The ISSUE: INPUT COST RISKS</a:t>
            </a:r>
          </a:p>
        </p:txBody>
      </p:sp>
      <p:sp>
        <p:nvSpPr>
          <p:cNvPr id="3" name="Content Placeholder 2">
            <a:extLst>
              <a:ext uri="{FF2B5EF4-FFF2-40B4-BE49-F238E27FC236}">
                <a16:creationId xmlns:a16="http://schemas.microsoft.com/office/drawing/2014/main" id="{D559D6C8-4FA8-5E4C-B845-0FDAF2D5C783}"/>
              </a:ext>
            </a:extLst>
          </p:cNvPr>
          <p:cNvSpPr>
            <a:spLocks noGrp="1"/>
          </p:cNvSpPr>
          <p:nvPr>
            <p:ph idx="1"/>
          </p:nvPr>
        </p:nvSpPr>
        <p:spPr>
          <a:xfrm>
            <a:off x="581193" y="2103120"/>
            <a:ext cx="6500327" cy="4399280"/>
          </a:xfrm>
        </p:spPr>
        <p:txBody>
          <a:bodyPr>
            <a:normAutofit/>
          </a:bodyPr>
          <a:lstStyle/>
          <a:p>
            <a:pPr>
              <a:lnSpc>
                <a:spcPct val="90000"/>
              </a:lnSpc>
            </a:pPr>
            <a:r>
              <a:rPr lang="en-US" dirty="0">
                <a:solidFill>
                  <a:schemeClr val="tx1"/>
                </a:solidFill>
              </a:rPr>
              <a:t>Massive HMO input cost increases in 2022-23.</a:t>
            </a:r>
          </a:p>
          <a:p>
            <a:pPr>
              <a:lnSpc>
                <a:spcPct val="90000"/>
              </a:lnSpc>
            </a:pPr>
            <a:r>
              <a:rPr lang="en-US" dirty="0">
                <a:solidFill>
                  <a:schemeClr val="tx1"/>
                </a:solidFill>
              </a:rPr>
              <a:t>Utility bills are up substantially. Every £1 of gas on March 31</a:t>
            </a:r>
            <a:r>
              <a:rPr lang="en-US" baseline="30000" dirty="0">
                <a:solidFill>
                  <a:schemeClr val="tx1"/>
                </a:solidFill>
              </a:rPr>
              <a:t>st</a:t>
            </a:r>
            <a:r>
              <a:rPr lang="en-US" dirty="0">
                <a:solidFill>
                  <a:schemeClr val="tx1"/>
                </a:solidFill>
              </a:rPr>
              <a:t> 2022 will cost £2.47 on October 1</a:t>
            </a:r>
            <a:r>
              <a:rPr lang="en-US" baseline="30000" dirty="0">
                <a:solidFill>
                  <a:schemeClr val="tx1"/>
                </a:solidFill>
              </a:rPr>
              <a:t>st</a:t>
            </a:r>
            <a:endParaRPr lang="en-US" dirty="0">
              <a:solidFill>
                <a:schemeClr val="tx1"/>
              </a:solidFill>
            </a:endParaRPr>
          </a:p>
          <a:p>
            <a:pPr>
              <a:lnSpc>
                <a:spcPct val="90000"/>
              </a:lnSpc>
            </a:pPr>
            <a:r>
              <a:rPr lang="en-US" dirty="0">
                <a:solidFill>
                  <a:schemeClr val="tx1"/>
                </a:solidFill>
              </a:rPr>
              <a:t>£500-£600 per month utility costs per HMO will be the norm.</a:t>
            </a:r>
          </a:p>
          <a:p>
            <a:pPr>
              <a:lnSpc>
                <a:spcPct val="90000"/>
              </a:lnSpc>
            </a:pPr>
            <a:r>
              <a:rPr lang="en-US" dirty="0">
                <a:solidFill>
                  <a:schemeClr val="tx1"/>
                </a:solidFill>
              </a:rPr>
              <a:t>The Ukraine War, the main driver of Energy Prices is in stalemate with no clear end in sight.</a:t>
            </a:r>
          </a:p>
          <a:p>
            <a:pPr>
              <a:lnSpc>
                <a:spcPct val="90000"/>
              </a:lnSpc>
            </a:pPr>
            <a:r>
              <a:rPr lang="en-US" dirty="0">
                <a:solidFill>
                  <a:schemeClr val="tx1"/>
                </a:solidFill>
              </a:rPr>
              <a:t>Materials, contractors, staffing are all increasing rapidly. E.g. In 2022 April RICS said building material cost increases were at a 40 year high.</a:t>
            </a:r>
          </a:p>
          <a:p>
            <a:pPr>
              <a:lnSpc>
                <a:spcPct val="90000"/>
              </a:lnSpc>
            </a:pPr>
            <a:r>
              <a:rPr lang="en-US" dirty="0">
                <a:solidFill>
                  <a:schemeClr val="tx1"/>
                </a:solidFill>
              </a:rPr>
              <a:t>Increases in HMO License fees and Council Tax. Nottingham City Council see the PRS as a cash machine.</a:t>
            </a:r>
          </a:p>
          <a:p>
            <a:pPr>
              <a:lnSpc>
                <a:spcPct val="90000"/>
              </a:lnSpc>
            </a:pPr>
            <a:r>
              <a:rPr lang="en-US" b="1" dirty="0">
                <a:solidFill>
                  <a:schemeClr val="tx1"/>
                </a:solidFill>
              </a:rPr>
              <a:t>Overall input cost are increasing substantially with more rises predicted in April 2023. </a:t>
            </a:r>
          </a:p>
          <a:p>
            <a:pPr>
              <a:lnSpc>
                <a:spcPct val="90000"/>
              </a:lnSpc>
            </a:pPr>
            <a:endParaRPr lang="en-US" dirty="0"/>
          </a:p>
        </p:txBody>
      </p:sp>
      <p:pic>
        <p:nvPicPr>
          <p:cNvPr id="6" name="Picture 5" descr="A picture containing text, newspaper&#10;&#10;Description automatically generated">
            <a:extLst>
              <a:ext uri="{FF2B5EF4-FFF2-40B4-BE49-F238E27FC236}">
                <a16:creationId xmlns:a16="http://schemas.microsoft.com/office/drawing/2014/main" id="{ADCEFF12-E660-7F5A-2CAC-622456744461}"/>
              </a:ext>
            </a:extLst>
          </p:cNvPr>
          <p:cNvPicPr>
            <a:picLocks noChangeAspect="1"/>
          </p:cNvPicPr>
          <p:nvPr/>
        </p:nvPicPr>
        <p:blipFill>
          <a:blip r:embed="rId2"/>
          <a:stretch>
            <a:fillRect/>
          </a:stretch>
        </p:blipFill>
        <p:spPr>
          <a:xfrm>
            <a:off x="7547262" y="2210955"/>
            <a:ext cx="3286992" cy="4073622"/>
          </a:xfrm>
          <a:prstGeom prst="rect">
            <a:avLst/>
          </a:prstGeom>
        </p:spPr>
      </p:pic>
    </p:spTree>
    <p:extLst>
      <p:ext uri="{BB962C8B-B14F-4D97-AF65-F5344CB8AC3E}">
        <p14:creationId xmlns:p14="http://schemas.microsoft.com/office/powerpoint/2010/main" val="1069828353"/>
      </p:ext>
    </p:extLst>
  </p:cSld>
  <p:clrMapOvr>
    <a:masterClrMapping/>
  </p:clrMapOvr>
  <mc:AlternateContent xmlns:mc="http://schemas.openxmlformats.org/markup-compatibility/2006" xmlns:p14="http://schemas.microsoft.com/office/powerpoint/2010/main">
    <mc:Choice Requires="p14">
      <p:transition spd="med" p14:dur="700" advTm="87790">
        <p:fade/>
      </p:transition>
    </mc:Choice>
    <mc:Fallback xmlns="">
      <p:transition spd="med" advTm="8779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6A0-603B-E04B-922E-285C6324FC27}"/>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The ISSUE: FINANCE COST RISKS</a:t>
            </a:r>
          </a:p>
        </p:txBody>
      </p:sp>
      <p:sp>
        <p:nvSpPr>
          <p:cNvPr id="3" name="Content Placeholder 2">
            <a:extLst>
              <a:ext uri="{FF2B5EF4-FFF2-40B4-BE49-F238E27FC236}">
                <a16:creationId xmlns:a16="http://schemas.microsoft.com/office/drawing/2014/main" id="{D559D6C8-4FA8-5E4C-B845-0FDAF2D5C783}"/>
              </a:ext>
            </a:extLst>
          </p:cNvPr>
          <p:cNvSpPr>
            <a:spLocks noGrp="1"/>
          </p:cNvSpPr>
          <p:nvPr>
            <p:ph idx="1"/>
          </p:nvPr>
        </p:nvSpPr>
        <p:spPr>
          <a:xfrm>
            <a:off x="401084" y="2075411"/>
            <a:ext cx="6578836" cy="4213629"/>
          </a:xfrm>
        </p:spPr>
        <p:txBody>
          <a:bodyPr>
            <a:normAutofit/>
          </a:bodyPr>
          <a:lstStyle/>
          <a:p>
            <a:pPr>
              <a:lnSpc>
                <a:spcPct val="90000"/>
              </a:lnSpc>
            </a:pPr>
            <a:r>
              <a:rPr lang="en-US" dirty="0">
                <a:solidFill>
                  <a:schemeClr val="tx1"/>
                </a:solidFill>
              </a:rPr>
              <a:t>Inflation is currently 10.4% and many Banks such as Citi are predicting 18%-20% inflation by April 2023</a:t>
            </a:r>
          </a:p>
          <a:p>
            <a:pPr>
              <a:lnSpc>
                <a:spcPct val="90000"/>
              </a:lnSpc>
            </a:pPr>
            <a:r>
              <a:rPr lang="en-US" dirty="0">
                <a:solidFill>
                  <a:schemeClr val="tx1"/>
                </a:solidFill>
              </a:rPr>
              <a:t>To control inflation the Bank Of England are legally mandated to increase the Base Rate, thus HMO lending costs will increase.</a:t>
            </a:r>
          </a:p>
          <a:p>
            <a:pPr>
              <a:lnSpc>
                <a:spcPct val="90000"/>
              </a:lnSpc>
            </a:pPr>
            <a:r>
              <a:rPr lang="en-US" dirty="0">
                <a:solidFill>
                  <a:schemeClr val="tx1"/>
                </a:solidFill>
              </a:rPr>
              <a:t>On Base Rates of 1.75%, HMO Mortgage lending is currently available at around 5.5% </a:t>
            </a:r>
          </a:p>
          <a:p>
            <a:pPr>
              <a:lnSpc>
                <a:spcPct val="90000"/>
              </a:lnSpc>
            </a:pPr>
            <a:r>
              <a:rPr lang="en-US" dirty="0">
                <a:solidFill>
                  <a:schemeClr val="tx1"/>
                </a:solidFill>
              </a:rPr>
              <a:t>The City are predicting Base Rates of 4% by May 2023 which could mean HMO Mortgage lending is around 7.75% by May 2023?</a:t>
            </a:r>
          </a:p>
          <a:p>
            <a:pPr>
              <a:lnSpc>
                <a:spcPct val="90000"/>
              </a:lnSpc>
            </a:pPr>
            <a:r>
              <a:rPr lang="en-US" dirty="0">
                <a:solidFill>
                  <a:schemeClr val="tx1"/>
                </a:solidFill>
              </a:rPr>
              <a:t>The historic average is around 4%. The last 12 years of cheap money are the exception. </a:t>
            </a:r>
            <a:r>
              <a:rPr lang="en-US" i="1" dirty="0">
                <a:solidFill>
                  <a:schemeClr val="tx1"/>
                </a:solidFill>
              </a:rPr>
              <a:t>(Graph: Edward Chancellor, Price of  Time)</a:t>
            </a:r>
          </a:p>
          <a:p>
            <a:pPr>
              <a:lnSpc>
                <a:spcPct val="90000"/>
              </a:lnSpc>
            </a:pPr>
            <a:r>
              <a:rPr lang="en-US" b="1" dirty="0">
                <a:solidFill>
                  <a:schemeClr val="tx1"/>
                </a:solidFill>
              </a:rPr>
              <a:t>Overall: Substantial finance cost increases for HMO Investors. The era of cheap money is over.</a:t>
            </a:r>
          </a:p>
          <a:p>
            <a:pPr>
              <a:lnSpc>
                <a:spcPct val="90000"/>
              </a:lnSpc>
            </a:pPr>
            <a:endParaRPr lang="en-US" dirty="0"/>
          </a:p>
        </p:txBody>
      </p:sp>
      <p:pic>
        <p:nvPicPr>
          <p:cNvPr id="12" name="Picture 11">
            <a:extLst>
              <a:ext uri="{FF2B5EF4-FFF2-40B4-BE49-F238E27FC236}">
                <a16:creationId xmlns:a16="http://schemas.microsoft.com/office/drawing/2014/main" id="{16C2D993-9346-257D-BD0C-F78500411D02}"/>
              </a:ext>
            </a:extLst>
          </p:cNvPr>
          <p:cNvPicPr>
            <a:picLocks noChangeAspect="1"/>
          </p:cNvPicPr>
          <p:nvPr/>
        </p:nvPicPr>
        <p:blipFill rotWithShape="1">
          <a:blip r:embed="rId2"/>
          <a:srcRect l="4341"/>
          <a:stretch/>
        </p:blipFill>
        <p:spPr>
          <a:xfrm>
            <a:off x="6802581" y="2075411"/>
            <a:ext cx="5134337" cy="3499624"/>
          </a:xfrm>
          <a:prstGeom prst="rect">
            <a:avLst/>
          </a:prstGeom>
        </p:spPr>
      </p:pic>
    </p:spTree>
    <p:extLst>
      <p:ext uri="{BB962C8B-B14F-4D97-AF65-F5344CB8AC3E}">
        <p14:creationId xmlns:p14="http://schemas.microsoft.com/office/powerpoint/2010/main" val="4206655114"/>
      </p:ext>
    </p:extLst>
  </p:cSld>
  <p:clrMapOvr>
    <a:masterClrMapping/>
  </p:clrMapOvr>
  <mc:AlternateContent xmlns:mc="http://schemas.openxmlformats.org/markup-compatibility/2006" xmlns:p14="http://schemas.microsoft.com/office/powerpoint/2010/main">
    <mc:Choice Requires="p14">
      <p:transition spd="med" p14:dur="700" advTm="87790">
        <p:fade/>
      </p:transition>
    </mc:Choice>
    <mc:Fallback xmlns="">
      <p:transition spd="med" advTm="8779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6A0-603B-E04B-922E-285C6324FC27}"/>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2022-23 Recession</a:t>
            </a:r>
          </a:p>
        </p:txBody>
      </p:sp>
      <p:sp>
        <p:nvSpPr>
          <p:cNvPr id="3" name="Content Placeholder 2">
            <a:extLst>
              <a:ext uri="{FF2B5EF4-FFF2-40B4-BE49-F238E27FC236}">
                <a16:creationId xmlns:a16="http://schemas.microsoft.com/office/drawing/2014/main" id="{D559D6C8-4FA8-5E4C-B845-0FDAF2D5C783}"/>
              </a:ext>
            </a:extLst>
          </p:cNvPr>
          <p:cNvSpPr>
            <a:spLocks noGrp="1"/>
          </p:cNvSpPr>
          <p:nvPr>
            <p:ph idx="1"/>
          </p:nvPr>
        </p:nvSpPr>
        <p:spPr>
          <a:xfrm>
            <a:off x="428791" y="1540274"/>
            <a:ext cx="6332227" cy="4615570"/>
          </a:xfrm>
        </p:spPr>
        <p:txBody>
          <a:bodyPr>
            <a:normAutofit/>
          </a:bodyPr>
          <a:lstStyle/>
          <a:p>
            <a:pPr>
              <a:lnSpc>
                <a:spcPct val="90000"/>
              </a:lnSpc>
            </a:pPr>
            <a:endParaRPr lang="en-US" dirty="0"/>
          </a:p>
          <a:p>
            <a:pPr>
              <a:lnSpc>
                <a:spcPct val="90000"/>
              </a:lnSpc>
            </a:pPr>
            <a:r>
              <a:rPr lang="en-US" dirty="0">
                <a:solidFill>
                  <a:schemeClr val="tx1"/>
                </a:solidFill>
              </a:rPr>
              <a:t>A recession is highly likely towards the end of the year due to the Inflationary pressures. </a:t>
            </a:r>
          </a:p>
          <a:p>
            <a:pPr>
              <a:lnSpc>
                <a:spcPct val="90000"/>
              </a:lnSpc>
            </a:pPr>
            <a:r>
              <a:rPr lang="en-US" dirty="0">
                <a:solidFill>
                  <a:schemeClr val="tx1"/>
                </a:solidFill>
              </a:rPr>
              <a:t>Many datasets show a recession is almost certain.</a:t>
            </a:r>
          </a:p>
          <a:p>
            <a:pPr>
              <a:lnSpc>
                <a:spcPct val="90000"/>
              </a:lnSpc>
            </a:pPr>
            <a:r>
              <a:rPr lang="en-US" dirty="0">
                <a:solidFill>
                  <a:schemeClr val="tx1"/>
                </a:solidFill>
              </a:rPr>
              <a:t>Many HMO Tenants are in low paid insecure work, or on 0 Hour contracts. Jobs that are likely to be the first to go in a recession. </a:t>
            </a:r>
          </a:p>
          <a:p>
            <a:pPr>
              <a:lnSpc>
                <a:spcPct val="90000"/>
              </a:lnSpc>
            </a:pPr>
            <a:r>
              <a:rPr lang="en-US" dirty="0">
                <a:solidFill>
                  <a:schemeClr val="tx1"/>
                </a:solidFill>
              </a:rPr>
              <a:t>Inflation disproportionally effects the less well off. If you had a choice between eating a paying the rent, what would you do?</a:t>
            </a:r>
          </a:p>
          <a:p>
            <a:pPr>
              <a:lnSpc>
                <a:spcPct val="90000"/>
              </a:lnSpc>
            </a:pPr>
            <a:r>
              <a:rPr lang="en-US" dirty="0">
                <a:solidFill>
                  <a:schemeClr val="tx1"/>
                </a:solidFill>
              </a:rPr>
              <a:t>Arrears / bad debts are likely to increase.</a:t>
            </a:r>
          </a:p>
          <a:p>
            <a:pPr>
              <a:lnSpc>
                <a:spcPct val="90000"/>
              </a:lnSpc>
            </a:pPr>
            <a:r>
              <a:rPr lang="en-US" b="1" dirty="0">
                <a:solidFill>
                  <a:schemeClr val="tx1"/>
                </a:solidFill>
              </a:rPr>
              <a:t>With all these increased risks and costs, it is a bleak scenario for HMO investors. Many HMOs will become liabilities, not assets and lose money if nothing is done.</a:t>
            </a:r>
          </a:p>
        </p:txBody>
      </p:sp>
      <p:pic>
        <p:nvPicPr>
          <p:cNvPr id="6" name="Picture 5">
            <a:extLst>
              <a:ext uri="{FF2B5EF4-FFF2-40B4-BE49-F238E27FC236}">
                <a16:creationId xmlns:a16="http://schemas.microsoft.com/office/drawing/2014/main" id="{63F33188-745A-5AA1-3D9D-D3E19FC61FE0}"/>
              </a:ext>
            </a:extLst>
          </p:cNvPr>
          <p:cNvPicPr>
            <a:picLocks noChangeAspect="1"/>
          </p:cNvPicPr>
          <p:nvPr/>
        </p:nvPicPr>
        <p:blipFill>
          <a:blip r:embed="rId2"/>
          <a:stretch>
            <a:fillRect/>
          </a:stretch>
        </p:blipFill>
        <p:spPr>
          <a:xfrm>
            <a:off x="7234617" y="2142494"/>
            <a:ext cx="4376191" cy="3817912"/>
          </a:xfrm>
          <a:prstGeom prst="rect">
            <a:avLst/>
          </a:prstGeom>
        </p:spPr>
      </p:pic>
    </p:spTree>
    <p:extLst>
      <p:ext uri="{BB962C8B-B14F-4D97-AF65-F5344CB8AC3E}">
        <p14:creationId xmlns:p14="http://schemas.microsoft.com/office/powerpoint/2010/main" val="2854852894"/>
      </p:ext>
    </p:extLst>
  </p:cSld>
  <p:clrMapOvr>
    <a:masterClrMapping/>
  </p:clrMapOvr>
  <mc:AlternateContent xmlns:mc="http://schemas.openxmlformats.org/markup-compatibility/2006" xmlns:p14="http://schemas.microsoft.com/office/powerpoint/2010/main">
    <mc:Choice Requires="p14">
      <p:transition spd="med" p14:dur="700" advTm="87790">
        <p:fade/>
      </p:transition>
    </mc:Choice>
    <mc:Fallback xmlns="">
      <p:transition spd="med" advTm="8779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54ED-69FD-A7EC-F722-CF5C6DEB6F83}"/>
              </a:ext>
            </a:extLst>
          </p:cNvPr>
          <p:cNvSpPr>
            <a:spLocks noGrp="1"/>
          </p:cNvSpPr>
          <p:nvPr>
            <p:ph type="title"/>
          </p:nvPr>
        </p:nvSpPr>
        <p:spPr/>
        <p:txBody>
          <a:bodyPr/>
          <a:lstStyle/>
          <a:p>
            <a:r>
              <a:rPr lang="en-US" dirty="0"/>
              <a:t>Introduction - Solutions	</a:t>
            </a:r>
          </a:p>
        </p:txBody>
      </p:sp>
      <p:sp>
        <p:nvSpPr>
          <p:cNvPr id="3" name="Content Placeholder 2">
            <a:extLst>
              <a:ext uri="{FF2B5EF4-FFF2-40B4-BE49-F238E27FC236}">
                <a16:creationId xmlns:a16="http://schemas.microsoft.com/office/drawing/2014/main" id="{9F4C2DCC-30C9-5141-3F61-374F252B9613}"/>
              </a:ext>
            </a:extLst>
          </p:cNvPr>
          <p:cNvSpPr>
            <a:spLocks noGrp="1"/>
          </p:cNvSpPr>
          <p:nvPr>
            <p:ph idx="1"/>
          </p:nvPr>
        </p:nvSpPr>
        <p:spPr>
          <a:xfrm>
            <a:off x="581193" y="2180496"/>
            <a:ext cx="5514808" cy="3678303"/>
          </a:xfrm>
        </p:spPr>
        <p:txBody>
          <a:bodyPr>
            <a:normAutofit/>
          </a:bodyPr>
          <a:lstStyle/>
          <a:p>
            <a:pPr marL="0" indent="0" algn="ctr">
              <a:buNone/>
            </a:pPr>
            <a:r>
              <a:rPr lang="en-GB" sz="2800" dirty="0"/>
              <a:t>Section 2: SOLUTIONS</a:t>
            </a:r>
          </a:p>
          <a:p>
            <a:pPr marL="0" indent="0" algn="ctr">
              <a:buNone/>
            </a:pPr>
            <a:r>
              <a:rPr lang="en-GB" sz="2000" dirty="0"/>
              <a:t>(NO MAGIC BULLETS)</a:t>
            </a:r>
          </a:p>
          <a:p>
            <a:pPr marL="0" indent="0" algn="ctr">
              <a:buNone/>
            </a:pPr>
            <a:endParaRPr lang="en-US" sz="2400" dirty="0"/>
          </a:p>
          <a:p>
            <a:pPr marL="0" indent="0" algn="ctr">
              <a:buNone/>
            </a:pPr>
            <a:r>
              <a:rPr lang="en-US" sz="2400" i="1" dirty="0"/>
              <a:t>“It’s not what happens, it is how you react”</a:t>
            </a:r>
          </a:p>
          <a:p>
            <a:pPr marL="0" indent="0" algn="ctr">
              <a:buNone/>
            </a:pPr>
            <a:r>
              <a:rPr lang="en-US" sz="2400" i="1" dirty="0"/>
              <a:t>Epictetus, Stoic Philosopher</a:t>
            </a:r>
          </a:p>
        </p:txBody>
      </p:sp>
      <p:pic>
        <p:nvPicPr>
          <p:cNvPr id="5" name="Picture 4" descr="A picture containing text, book&#10;&#10;Description automatically generated">
            <a:extLst>
              <a:ext uri="{FF2B5EF4-FFF2-40B4-BE49-F238E27FC236}">
                <a16:creationId xmlns:a16="http://schemas.microsoft.com/office/drawing/2014/main" id="{6B19A746-E60A-8776-787A-1F812266B900}"/>
              </a:ext>
            </a:extLst>
          </p:cNvPr>
          <p:cNvPicPr>
            <a:picLocks noChangeAspect="1"/>
          </p:cNvPicPr>
          <p:nvPr/>
        </p:nvPicPr>
        <p:blipFill>
          <a:blip r:embed="rId2"/>
          <a:stretch>
            <a:fillRect/>
          </a:stretch>
        </p:blipFill>
        <p:spPr>
          <a:xfrm>
            <a:off x="6831697" y="2372647"/>
            <a:ext cx="3587997" cy="3582228"/>
          </a:xfrm>
          <a:prstGeom prst="rect">
            <a:avLst/>
          </a:prstGeom>
        </p:spPr>
      </p:pic>
    </p:spTree>
    <p:extLst>
      <p:ext uri="{BB962C8B-B14F-4D97-AF65-F5344CB8AC3E}">
        <p14:creationId xmlns:p14="http://schemas.microsoft.com/office/powerpoint/2010/main" val="326586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CBE6-B938-81BA-17C7-1B7441BF046E}"/>
              </a:ext>
            </a:extLst>
          </p:cNvPr>
          <p:cNvSpPr>
            <a:spLocks noGrp="1"/>
          </p:cNvSpPr>
          <p:nvPr>
            <p:ph type="title"/>
          </p:nvPr>
        </p:nvSpPr>
        <p:spPr/>
        <p:txBody>
          <a:bodyPr/>
          <a:lstStyle/>
          <a:p>
            <a:r>
              <a:rPr lang="en-US" dirty="0"/>
              <a:t>INCREASE RENTS NOW</a:t>
            </a:r>
          </a:p>
        </p:txBody>
      </p:sp>
      <p:sp>
        <p:nvSpPr>
          <p:cNvPr id="3" name="Content Placeholder 2">
            <a:extLst>
              <a:ext uri="{FF2B5EF4-FFF2-40B4-BE49-F238E27FC236}">
                <a16:creationId xmlns:a16="http://schemas.microsoft.com/office/drawing/2014/main" id="{50C15782-A73F-B426-FAFC-7FFCD41383C4}"/>
              </a:ext>
            </a:extLst>
          </p:cNvPr>
          <p:cNvSpPr>
            <a:spLocks noGrp="1"/>
          </p:cNvSpPr>
          <p:nvPr>
            <p:ph idx="1"/>
          </p:nvPr>
        </p:nvSpPr>
        <p:spPr>
          <a:xfrm>
            <a:off x="581192" y="1911350"/>
            <a:ext cx="6138263" cy="4317286"/>
          </a:xfrm>
        </p:spPr>
        <p:txBody>
          <a:bodyPr>
            <a:normAutofit lnSpcReduction="10000"/>
          </a:bodyPr>
          <a:lstStyle/>
          <a:p>
            <a:r>
              <a:rPr lang="en-US" dirty="0">
                <a:solidFill>
                  <a:schemeClr val="tx1"/>
                </a:solidFill>
              </a:rPr>
              <a:t>When input costs increase, the end user has to pay the increased costs. Rents have to rise sharply or your HMOs will rapidly become a liability not an asset.</a:t>
            </a:r>
          </a:p>
          <a:p>
            <a:r>
              <a:rPr lang="en-US" dirty="0">
                <a:solidFill>
                  <a:schemeClr val="tx1"/>
                </a:solidFill>
              </a:rPr>
              <a:t>The maximum legal amount of 10% should be a minimum, given the cost increases investor’s face. Less than 10% and costs will not be covered.</a:t>
            </a:r>
          </a:p>
          <a:p>
            <a:r>
              <a:rPr lang="en-US" dirty="0">
                <a:solidFill>
                  <a:schemeClr val="tx1"/>
                </a:solidFill>
              </a:rPr>
              <a:t>A carefully worded letter outlining the input cost increases will be understood by the tenants.  This has worked well in my business and 95% of tenants have not questioned it.</a:t>
            </a:r>
          </a:p>
          <a:p>
            <a:r>
              <a:rPr lang="en-US" dirty="0">
                <a:solidFill>
                  <a:schemeClr val="tx1"/>
                </a:solidFill>
              </a:rPr>
              <a:t>When there is a tenant change over, you can try to push it beyond the 10%. Current demand for rooms is excellent and we have pushed rents to levels we thought not possible. </a:t>
            </a:r>
          </a:p>
          <a:p>
            <a:r>
              <a:rPr lang="en-US" dirty="0">
                <a:solidFill>
                  <a:schemeClr val="tx1"/>
                </a:solidFill>
              </a:rPr>
              <a:t>Even a very basic room in Hyson Green that was £375pcm for years is now easily getting £450pcm plus.</a:t>
            </a:r>
          </a:p>
        </p:txBody>
      </p:sp>
      <p:pic>
        <p:nvPicPr>
          <p:cNvPr id="5" name="Picture 4" descr="A picture containing logo&#10;&#10;Description automatically generated">
            <a:extLst>
              <a:ext uri="{FF2B5EF4-FFF2-40B4-BE49-F238E27FC236}">
                <a16:creationId xmlns:a16="http://schemas.microsoft.com/office/drawing/2014/main" id="{71659D26-77E9-62A5-5829-18EAAFC7B764}"/>
              </a:ext>
            </a:extLst>
          </p:cNvPr>
          <p:cNvPicPr>
            <a:picLocks noChangeAspect="1"/>
          </p:cNvPicPr>
          <p:nvPr/>
        </p:nvPicPr>
        <p:blipFill>
          <a:blip r:embed="rId2"/>
          <a:stretch>
            <a:fillRect/>
          </a:stretch>
        </p:blipFill>
        <p:spPr>
          <a:xfrm>
            <a:off x="6719455" y="2300294"/>
            <a:ext cx="4719197" cy="3539398"/>
          </a:xfrm>
          <a:prstGeom prst="rect">
            <a:avLst/>
          </a:prstGeom>
        </p:spPr>
      </p:pic>
    </p:spTree>
    <p:extLst>
      <p:ext uri="{BB962C8B-B14F-4D97-AF65-F5344CB8AC3E}">
        <p14:creationId xmlns:p14="http://schemas.microsoft.com/office/powerpoint/2010/main" val="209453564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18335</TotalTime>
  <Words>2223</Words>
  <Application>Microsoft Macintosh PowerPoint</Application>
  <PresentationFormat>Widescreen</PresentationFormat>
  <Paragraphs>133</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Gill Sans MT</vt:lpstr>
      <vt:lpstr>SourceSansPro</vt:lpstr>
      <vt:lpstr>Wingdings 2</vt:lpstr>
      <vt:lpstr>Dividend</vt:lpstr>
      <vt:lpstr>We need to talk  abOUT HMOs…</vt:lpstr>
      <vt:lpstr>Background – Mike SMITH</vt:lpstr>
      <vt:lpstr>Introduction – WE NEED To TALK ABOUT HMOS</vt:lpstr>
      <vt:lpstr>INTRODUCTION - Issues</vt:lpstr>
      <vt:lpstr>The ISSUE: INPUT COST RISKS</vt:lpstr>
      <vt:lpstr>The ISSUE: FINANCE COST RISKS</vt:lpstr>
      <vt:lpstr>2022-23 Recession</vt:lpstr>
      <vt:lpstr>Introduction - Solutions </vt:lpstr>
      <vt:lpstr>INCREASE RENTS NOW</vt:lpstr>
      <vt:lpstr>Rental increase  Data Analysis</vt:lpstr>
      <vt:lpstr>ACTIVE MANAGEMENT OF HEATING</vt:lpstr>
      <vt:lpstr>    Inspire Home Automation Thermostat </vt:lpstr>
      <vt:lpstr>    Tenant SELECTION DURING INFLATION </vt:lpstr>
      <vt:lpstr>Introduction – PEAK HMO?</vt:lpstr>
      <vt:lpstr>Is this peak HMO? Time to sell your Hmos?</vt:lpstr>
      <vt:lpstr>Example: 155 Colwick Rd, NG2 4AP</vt:lpstr>
      <vt:lpstr>Example: 155 Colwick RD, NG2 4AP</vt:lpstr>
      <vt:lpstr>PEAK HMO FINAL Thoughts</vt:lpstr>
      <vt:lpstr>Conclusions</vt:lpstr>
      <vt:lpstr>Contact Details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Mike Smith</cp:lastModifiedBy>
  <cp:revision>72</cp:revision>
  <dcterms:created xsi:type="dcterms:W3CDTF">2021-06-21T16:40:23Z</dcterms:created>
  <dcterms:modified xsi:type="dcterms:W3CDTF">2026-04-04T02:59:33Z</dcterms:modified>
</cp:coreProperties>
</file>