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57" r:id="rId3"/>
    <p:sldId id="258" r:id="rId4"/>
    <p:sldId id="264" r:id="rId5"/>
    <p:sldId id="260" r:id="rId6"/>
    <p:sldId id="261" r:id="rId7"/>
    <p:sldId id="265" r:id="rId8"/>
    <p:sldId id="271" r:id="rId9"/>
    <p:sldId id="270" r:id="rId10"/>
    <p:sldId id="262" r:id="rId11"/>
    <p:sldId id="263" r:id="rId12"/>
    <p:sldId id="266" r:id="rId13"/>
    <p:sldId id="267" r:id="rId14"/>
    <p:sldId id="268" r:id="rId15"/>
    <p:sldId id="272"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08" autoAdjust="0"/>
    <p:restoredTop sz="94660"/>
  </p:normalViewPr>
  <p:slideViewPr>
    <p:cSldViewPr snapToGrid="0">
      <p:cViewPr>
        <p:scale>
          <a:sx n="112" d="100"/>
          <a:sy n="112" d="100"/>
        </p:scale>
        <p:origin x="696"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E77C4-7736-E249-A009-8E0BAB7B35CE}" type="datetimeFigureOut">
              <a:rPr lang="en-US" smtClean="0"/>
              <a:t>6/25/21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C148E-1758-8845-A95F-4389287A5360}" type="slidenum">
              <a:rPr lang="en-US" smtClean="0"/>
              <a:t>‹#›</a:t>
            </a:fld>
            <a:endParaRPr lang="en-US"/>
          </a:p>
        </p:txBody>
      </p:sp>
    </p:spTree>
    <p:extLst>
      <p:ext uri="{BB962C8B-B14F-4D97-AF65-F5344CB8AC3E}">
        <p14:creationId xmlns:p14="http://schemas.microsoft.com/office/powerpoint/2010/main" val="1193916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1C148E-1758-8845-A95F-4389287A5360}" type="slidenum">
              <a:rPr lang="en-US" smtClean="0"/>
              <a:t>1</a:t>
            </a:fld>
            <a:endParaRPr lang="en-US"/>
          </a:p>
        </p:txBody>
      </p:sp>
    </p:spTree>
    <p:extLst>
      <p:ext uri="{BB962C8B-B14F-4D97-AF65-F5344CB8AC3E}">
        <p14:creationId xmlns:p14="http://schemas.microsoft.com/office/powerpoint/2010/main" val="88494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6/25/21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6/25/21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6/25/21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6/25/21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6/25/21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6/25/21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6/25/21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nottsrelocate.co.uk/apply/" TargetMode="Externa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www.signable.co.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support.google.com/a/users/answer/9308990?hl=e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laborsync.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ext.com/" TargetMode="External"/><Relationship Id="rId2" Type="http://schemas.openxmlformats.org/officeDocument/2006/relationships/hyperlink" Target="http://www.xero.com/"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answer.co.uk/"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nottsrelocate.co.uk/" TargetMode="External"/><Relationship Id="rId2" Type="http://schemas.openxmlformats.org/officeDocument/2006/relationships/hyperlink" Target="http://www.mikesmithproperty.co.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nspirehomeautomation.co.uk/landlord_versions.ph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hyperlink" Target="https://thefreedomgeek.com/ho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icture containing building, outdoor, house, brick&#10;&#10;Description automatically generated">
            <a:extLst>
              <a:ext uri="{FF2B5EF4-FFF2-40B4-BE49-F238E27FC236}">
                <a16:creationId xmlns:a16="http://schemas.microsoft.com/office/drawing/2014/main" id="{E1779BB5-4137-4D9C-9C01-EAD7FD53C575}"/>
              </a:ext>
            </a:extLst>
          </p:cNvPr>
          <p:cNvPicPr>
            <a:picLocks noChangeAspect="1"/>
          </p:cNvPicPr>
          <p:nvPr/>
        </p:nvPicPr>
        <p:blipFill rotWithShape="1">
          <a:blip r:embed="rId3"/>
          <a:srcRect r="9841" b="1"/>
          <a:stretch/>
        </p:blipFill>
        <p:spPr>
          <a:xfrm>
            <a:off x="1" y="10"/>
            <a:ext cx="4637078" cy="6857530"/>
          </a:xfrm>
          <a:prstGeom prst="rect">
            <a:avLst/>
          </a:prstGeom>
        </p:spPr>
      </p:pic>
      <p:pic>
        <p:nvPicPr>
          <p:cNvPr id="6" name="Picture 6" descr="A picture containing building, outdoor, sky, old&#10;&#10;Description automatically generated">
            <a:extLst>
              <a:ext uri="{FF2B5EF4-FFF2-40B4-BE49-F238E27FC236}">
                <a16:creationId xmlns:a16="http://schemas.microsoft.com/office/drawing/2014/main" id="{BAA15F30-0768-4800-920D-A29957EC8DDD}"/>
              </a:ext>
            </a:extLst>
          </p:cNvPr>
          <p:cNvPicPr>
            <a:picLocks noChangeAspect="1"/>
          </p:cNvPicPr>
          <p:nvPr/>
        </p:nvPicPr>
        <p:blipFill rotWithShape="1">
          <a:blip r:embed="rId4"/>
          <a:srcRect t="5425" b="10055"/>
          <a:stretch/>
        </p:blipFill>
        <p:spPr>
          <a:xfrm>
            <a:off x="4628829" y="10"/>
            <a:ext cx="7563171" cy="4266944"/>
          </a:xfrm>
          <a:prstGeom prst="rect">
            <a:avLst/>
          </a:prstGeom>
        </p:spPr>
      </p:pic>
      <p:sp>
        <p:nvSpPr>
          <p:cNvPr id="12" name="Rectangle 11">
            <a:extLst>
              <a:ext uri="{FF2B5EF4-FFF2-40B4-BE49-F238E27FC236}">
                <a16:creationId xmlns:a16="http://schemas.microsoft.com/office/drawing/2014/main" id="{3D2D677F-100E-4894-8088-FEF4C2576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089842" y="4571122"/>
            <a:ext cx="6591957" cy="1037907"/>
          </a:xfrm>
        </p:spPr>
        <p:txBody>
          <a:bodyPr>
            <a:normAutofit/>
          </a:bodyPr>
          <a:lstStyle/>
          <a:p>
            <a:pPr>
              <a:lnSpc>
                <a:spcPct val="90000"/>
              </a:lnSpc>
            </a:pPr>
            <a:r>
              <a:rPr lang="en-US" sz="3300" dirty="0" err="1">
                <a:solidFill>
                  <a:srgbClr val="FFFFFF"/>
                </a:solidFill>
              </a:rPr>
              <a:t>Systemise</a:t>
            </a:r>
            <a:r>
              <a:rPr lang="en-US" sz="3300" dirty="0">
                <a:solidFill>
                  <a:srgbClr val="FFFFFF"/>
                </a:solidFill>
              </a:rPr>
              <a:t> YOUR HMO BUSINESS TO save time and Money</a:t>
            </a:r>
          </a:p>
        </p:txBody>
      </p:sp>
      <p:sp>
        <p:nvSpPr>
          <p:cNvPr id="3" name="Subtitle 2"/>
          <p:cNvSpPr>
            <a:spLocks noGrp="1"/>
          </p:cNvSpPr>
          <p:nvPr>
            <p:ph type="subTitle" idx="1"/>
          </p:nvPr>
        </p:nvSpPr>
        <p:spPr>
          <a:xfrm>
            <a:off x="5089842" y="5718928"/>
            <a:ext cx="6591957" cy="694572"/>
          </a:xfrm>
        </p:spPr>
        <p:txBody>
          <a:bodyPr>
            <a:normAutofit lnSpcReduction="10000"/>
          </a:bodyPr>
          <a:lstStyle/>
          <a:p>
            <a:r>
              <a:rPr lang="en-US" dirty="0">
                <a:solidFill>
                  <a:srgbClr val="EBEBEB"/>
                </a:solidFill>
              </a:rPr>
              <a:t>Mike Smith</a:t>
            </a:r>
          </a:p>
          <a:p>
            <a:r>
              <a:rPr lang="en-US" dirty="0">
                <a:solidFill>
                  <a:srgbClr val="EBEBEB"/>
                </a:solidFill>
              </a:rPr>
              <a:t>Notts Relocate Ltd &amp; MS Block Holdings LTD</a:t>
            </a:r>
          </a:p>
        </p:txBody>
      </p:sp>
      <p:sp>
        <p:nvSpPr>
          <p:cNvPr id="14" name="Rectangle 13">
            <a:extLst>
              <a:ext uri="{FF2B5EF4-FFF2-40B4-BE49-F238E27FC236}">
                <a16:creationId xmlns:a16="http://schemas.microsoft.com/office/drawing/2014/main" id="{00893BA2-BE7F-4E83-B8FC-9F91F2C7A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BBB5A80-F542-486D-B054-EFE4B916A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E72D6A-D9B6-4EFE-A0D5-0D5EFEAC9D9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5" name="TextBox 4">
            <a:extLst>
              <a:ext uri="{FF2B5EF4-FFF2-40B4-BE49-F238E27FC236}">
                <a16:creationId xmlns:a16="http://schemas.microsoft.com/office/drawing/2014/main" id="{7604EAF2-F1AF-4459-9285-72AA0FF8CF5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extLst>
      <p:ext uri="{BB962C8B-B14F-4D97-AF65-F5344CB8AC3E}">
        <p14:creationId xmlns:p14="http://schemas.microsoft.com/office/powerpoint/2010/main" val="401567019"/>
      </p:ext>
    </p:extLst>
  </p:cSld>
  <p:clrMapOvr>
    <a:masterClrMapping/>
  </p:clrMapOvr>
  <mc:AlternateContent xmlns:mc="http://schemas.openxmlformats.org/markup-compatibility/2006">
    <mc:Choice xmlns:p14="http://schemas.microsoft.com/office/powerpoint/2010/main" Requires="p14">
      <p:transition spd="med" p14:dur="700" advTm="16299">
        <p:fade/>
      </p:transition>
    </mc:Choice>
    <mc:Fallback>
      <p:transition spd="med" advTm="1629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D6A0-603B-E04B-922E-285C6324FC27}"/>
              </a:ext>
            </a:extLst>
          </p:cNvPr>
          <p:cNvSpPr>
            <a:spLocks noGrp="1"/>
          </p:cNvSpPr>
          <p:nvPr>
            <p:ph type="title"/>
          </p:nvPr>
        </p:nvSpPr>
        <p:spPr>
          <a:xfrm>
            <a:off x="581192" y="965200"/>
            <a:ext cx="11029616" cy="927100"/>
          </a:xfrm>
        </p:spPr>
        <p:txBody>
          <a:bodyPr>
            <a:normAutofit fontScale="90000"/>
          </a:bodyPr>
          <a:lstStyle/>
          <a:p>
            <a:br>
              <a:rPr lang="en-GB" b="1" dirty="0"/>
            </a:br>
            <a:br>
              <a:rPr lang="en-GB" b="1" dirty="0"/>
            </a:br>
            <a:br>
              <a:rPr lang="en-GB" b="1" dirty="0"/>
            </a:br>
            <a:br>
              <a:rPr lang="en-GB" b="1" dirty="0"/>
            </a:br>
            <a:r>
              <a:rPr lang="en-GB" dirty="0"/>
              <a:t>6 – ONLINE APPLICATIONS / Signable</a:t>
            </a:r>
            <a:br>
              <a:rPr lang="en-GB" dirty="0"/>
            </a:br>
            <a:endParaRPr lang="en-US" dirty="0">
              <a:solidFill>
                <a:srgbClr val="FFFFFF"/>
              </a:solidFill>
            </a:endParaRP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D70A8A39-5C1E-5A4F-B2FE-8CC5E4546FC2}"/>
              </a:ext>
            </a:extLst>
          </p:cNvPr>
          <p:cNvPicPr>
            <a:picLocks noGrp="1" noChangeAspect="1"/>
          </p:cNvPicPr>
          <p:nvPr>
            <p:ph idx="1"/>
          </p:nvPr>
        </p:nvPicPr>
        <p:blipFill>
          <a:blip r:embed="rId2"/>
          <a:stretch>
            <a:fillRect/>
          </a:stretch>
        </p:blipFill>
        <p:spPr>
          <a:xfrm>
            <a:off x="5592957" y="2048550"/>
            <a:ext cx="5901429" cy="4426071"/>
          </a:xfrm>
        </p:spPr>
      </p:pic>
      <p:sp>
        <p:nvSpPr>
          <p:cNvPr id="8" name="TextBox 7">
            <a:extLst>
              <a:ext uri="{FF2B5EF4-FFF2-40B4-BE49-F238E27FC236}">
                <a16:creationId xmlns:a16="http://schemas.microsoft.com/office/drawing/2014/main" id="{38300591-6DB6-964B-B1C0-1F7C2F51846A}"/>
              </a:ext>
            </a:extLst>
          </p:cNvPr>
          <p:cNvSpPr txBox="1"/>
          <p:nvPr/>
        </p:nvSpPr>
        <p:spPr>
          <a:xfrm>
            <a:off x="492291" y="2048550"/>
            <a:ext cx="4473409" cy="3539430"/>
          </a:xfrm>
          <a:prstGeom prst="rect">
            <a:avLst/>
          </a:prstGeom>
          <a:solidFill>
            <a:schemeClr val="bg1"/>
          </a:solidFill>
        </p:spPr>
        <p:txBody>
          <a:bodyPr wrap="square" rtlCol="0">
            <a:spAutoFit/>
          </a:bodyPr>
          <a:lstStyle/>
          <a:p>
            <a:pPr marL="285750" lvl="0" indent="-285750">
              <a:buFont typeface="Wingdings" pitchFamily="2" charset="2"/>
              <a:buChar char="§"/>
            </a:pPr>
            <a:r>
              <a:rPr lang="en-GB" sz="1600" dirty="0"/>
              <a:t>The Problem: Emailing out application forms is time consuming, as is printing tenant paperwork.  </a:t>
            </a:r>
          </a:p>
          <a:p>
            <a:pPr marL="285750" lvl="0" indent="-285750">
              <a:buFont typeface="Wingdings" pitchFamily="2" charset="2"/>
              <a:buChar char="§"/>
            </a:pPr>
            <a:r>
              <a:rPr lang="en-GB" sz="1600" dirty="0"/>
              <a:t>Signable overcomes this issues, contracts and applications can all be done online.</a:t>
            </a:r>
          </a:p>
          <a:p>
            <a:pPr marL="285750" lvl="0" indent="-285750">
              <a:buFont typeface="Wingdings" pitchFamily="2" charset="2"/>
              <a:buChar char="§"/>
            </a:pPr>
            <a:r>
              <a:rPr lang="en-GB" sz="1600" dirty="0"/>
              <a:t>It can be used to sign ASTs, client contracts, tenant leaving forms</a:t>
            </a:r>
          </a:p>
          <a:p>
            <a:pPr marL="285750" lvl="0" indent="-285750">
              <a:buFont typeface="Wingdings" pitchFamily="2" charset="2"/>
              <a:buChar char="§"/>
            </a:pPr>
            <a:r>
              <a:rPr lang="en-GB" sz="1600" dirty="0"/>
              <a:t>Signable has a very useful Widget function for integration into websites, so you can handle all applications online. </a:t>
            </a:r>
          </a:p>
          <a:p>
            <a:pPr marL="285750" lvl="0" indent="-285750">
              <a:buFont typeface="Wingdings" pitchFamily="2" charset="2"/>
              <a:buChar char="§"/>
            </a:pPr>
            <a:r>
              <a:rPr lang="en-GB" sz="1600" dirty="0"/>
              <a:t>Our website has a application/payment page for the holding fee linked to Stripe too. See: </a:t>
            </a:r>
            <a:r>
              <a:rPr lang="en-GB" sz="1600" dirty="0">
                <a:hlinkClick r:id="rId3"/>
              </a:rPr>
              <a:t>https://nottsrelocate.co.uk/apply/</a:t>
            </a:r>
            <a:endParaRPr lang="en-GB" sz="1600" dirty="0"/>
          </a:p>
          <a:p>
            <a:pPr marL="285750" lvl="0" indent="-285750">
              <a:buFont typeface="Wingdings" pitchFamily="2" charset="2"/>
              <a:buChar char="§"/>
            </a:pPr>
            <a:r>
              <a:rPr lang="en-GB" sz="1600" dirty="0">
                <a:hlinkClick r:id="rId4"/>
              </a:rPr>
              <a:t>https://www.signable.co.uk/</a:t>
            </a:r>
            <a:endParaRPr lang="en-GB" sz="1600" dirty="0"/>
          </a:p>
          <a:p>
            <a:pPr marL="285750" lvl="0" indent="-285750">
              <a:buFont typeface="Wingdings" pitchFamily="2" charset="2"/>
              <a:buChar char="§"/>
            </a:pPr>
            <a:r>
              <a:rPr lang="en-GB" sz="1600" b="1" dirty="0"/>
              <a:t>Cost: </a:t>
            </a:r>
            <a:r>
              <a:rPr lang="en-GB" sz="1600" dirty="0"/>
              <a:t> Just £1 per contract. </a:t>
            </a:r>
          </a:p>
        </p:txBody>
      </p:sp>
      <p:pic>
        <p:nvPicPr>
          <p:cNvPr id="10" name="Graphic 9">
            <a:extLst>
              <a:ext uri="{FF2B5EF4-FFF2-40B4-BE49-F238E27FC236}">
                <a16:creationId xmlns:a16="http://schemas.microsoft.com/office/drawing/2014/main" id="{8D61FAE9-8538-4743-B3B3-B49FD470A4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9891" y="5805786"/>
            <a:ext cx="2047709" cy="616830"/>
          </a:xfrm>
          <a:prstGeom prst="rect">
            <a:avLst/>
          </a:prstGeom>
        </p:spPr>
      </p:pic>
    </p:spTree>
    <p:extLst>
      <p:ext uri="{BB962C8B-B14F-4D97-AF65-F5344CB8AC3E}">
        <p14:creationId xmlns:p14="http://schemas.microsoft.com/office/powerpoint/2010/main" val="493916811"/>
      </p:ext>
    </p:extLst>
  </p:cSld>
  <p:clrMapOvr>
    <a:masterClrMapping/>
  </p:clrMapOvr>
  <mc:AlternateContent xmlns:mc="http://schemas.openxmlformats.org/markup-compatibility/2006">
    <mc:Choice xmlns:p14="http://schemas.microsoft.com/office/powerpoint/2010/main" Requires="p14">
      <p:transition spd="med" p14:dur="700" advTm="116290">
        <p:fade/>
      </p:transition>
    </mc:Choice>
    <mc:Fallback>
      <p:transition spd="med" advTm="11629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93CD-B3F3-2745-A54A-22505052C45E}"/>
              </a:ext>
            </a:extLst>
          </p:cNvPr>
          <p:cNvSpPr>
            <a:spLocks noGrp="1"/>
          </p:cNvSpPr>
          <p:nvPr>
            <p:ph type="title"/>
          </p:nvPr>
        </p:nvSpPr>
        <p:spPr>
          <a:xfrm>
            <a:off x="581192" y="702156"/>
            <a:ext cx="11029616" cy="1013800"/>
          </a:xfrm>
        </p:spPr>
        <p:txBody>
          <a:bodyPr>
            <a:normAutofit/>
          </a:bodyPr>
          <a:lstStyle/>
          <a:p>
            <a:r>
              <a:rPr lang="en-US" dirty="0">
                <a:solidFill>
                  <a:srgbClr val="FFFFFF"/>
                </a:solidFill>
              </a:rPr>
              <a:t>7:  Gmail EMAIL Templates</a:t>
            </a:r>
          </a:p>
        </p:txBody>
      </p:sp>
      <p:sp>
        <p:nvSpPr>
          <p:cNvPr id="3" name="Content Placeholder 2">
            <a:extLst>
              <a:ext uri="{FF2B5EF4-FFF2-40B4-BE49-F238E27FC236}">
                <a16:creationId xmlns:a16="http://schemas.microsoft.com/office/drawing/2014/main" id="{E0E9BEBB-29AC-6643-8B0F-10C38764504B}"/>
              </a:ext>
            </a:extLst>
          </p:cNvPr>
          <p:cNvSpPr>
            <a:spLocks noGrp="1"/>
          </p:cNvSpPr>
          <p:nvPr>
            <p:ph idx="1"/>
          </p:nvPr>
        </p:nvSpPr>
        <p:spPr>
          <a:xfrm>
            <a:off x="581192" y="2180497"/>
            <a:ext cx="7225075" cy="3420204"/>
          </a:xfrm>
        </p:spPr>
        <p:txBody>
          <a:bodyPr>
            <a:normAutofit fontScale="85000" lnSpcReduction="10000"/>
          </a:bodyPr>
          <a:lstStyle/>
          <a:p>
            <a:r>
              <a:rPr lang="en-US" dirty="0"/>
              <a:t>The Problem:  One of the biggest waste of time in business we all write the same emails out many times a week.  Wouldn’t it be wonderful to be able to drop these standard emails into a new email at the click of a mouse without typing them out?</a:t>
            </a:r>
          </a:p>
          <a:p>
            <a:r>
              <a:rPr lang="en-US" dirty="0"/>
              <a:t>There is a solution to this. Gmail has a “Templates” function that allows you to save emails, so next time you need it you can just drop it in an email with one click. </a:t>
            </a:r>
          </a:p>
          <a:p>
            <a:r>
              <a:rPr lang="en-US" dirty="0"/>
              <a:t>With a little bit of upfront work you can save all your regular emails and never have to type out routine emails ever again</a:t>
            </a:r>
          </a:p>
          <a:p>
            <a:r>
              <a:rPr lang="en-US" dirty="0"/>
              <a:t>Also gives excellent consistency when working with Virtual Assistants.</a:t>
            </a:r>
          </a:p>
          <a:p>
            <a:r>
              <a:rPr lang="en-US" dirty="0"/>
              <a:t>More info: </a:t>
            </a:r>
            <a:r>
              <a:rPr lang="en-US" dirty="0">
                <a:hlinkClick r:id="rId2"/>
              </a:rPr>
              <a:t>https://support.google.com/a/users/answer/9308990?hl=en</a:t>
            </a:r>
            <a:r>
              <a:rPr lang="en-US" dirty="0"/>
              <a:t> </a:t>
            </a:r>
          </a:p>
          <a:p>
            <a:r>
              <a:rPr lang="en-US" b="1" dirty="0"/>
              <a:t>Cost: </a:t>
            </a:r>
            <a:r>
              <a:rPr lang="en-US" dirty="0"/>
              <a:t>Free </a:t>
            </a:r>
          </a:p>
          <a:p>
            <a:r>
              <a:rPr lang="en-US" b="1" dirty="0"/>
              <a:t>Time Saving: </a:t>
            </a:r>
            <a:r>
              <a:rPr lang="en-US" dirty="0"/>
              <a:t>3-4 </a:t>
            </a:r>
            <a:r>
              <a:rPr lang="en-US" dirty="0" err="1"/>
              <a:t>hrs</a:t>
            </a:r>
            <a:r>
              <a:rPr lang="en-US" dirty="0"/>
              <a:t> of time per week.</a:t>
            </a:r>
          </a:p>
        </p:txBody>
      </p:sp>
      <p:pic>
        <p:nvPicPr>
          <p:cNvPr id="5" name="Picture 4" descr="Graphical user interface&#10;&#10;Description automatically generated with medium confidence">
            <a:extLst>
              <a:ext uri="{FF2B5EF4-FFF2-40B4-BE49-F238E27FC236}">
                <a16:creationId xmlns:a16="http://schemas.microsoft.com/office/drawing/2014/main" id="{A19262E5-9CDC-1E46-AFB8-A11802ACE739}"/>
              </a:ext>
            </a:extLst>
          </p:cNvPr>
          <p:cNvPicPr>
            <a:picLocks noChangeAspect="1"/>
          </p:cNvPicPr>
          <p:nvPr/>
        </p:nvPicPr>
        <p:blipFill rotWithShape="1">
          <a:blip r:embed="rId3"/>
          <a:srcRect l="12922" r="9807"/>
          <a:stretch/>
        </p:blipFill>
        <p:spPr>
          <a:xfrm>
            <a:off x="7988301" y="2006600"/>
            <a:ext cx="3489159" cy="4267200"/>
          </a:xfrm>
          <a:prstGeom prst="rect">
            <a:avLst/>
          </a:prstGeom>
        </p:spPr>
      </p:pic>
    </p:spTree>
    <p:extLst>
      <p:ext uri="{BB962C8B-B14F-4D97-AF65-F5344CB8AC3E}">
        <p14:creationId xmlns:p14="http://schemas.microsoft.com/office/powerpoint/2010/main" val="2081187955"/>
      </p:ext>
    </p:extLst>
  </p:cSld>
  <p:clrMapOvr>
    <a:masterClrMapping/>
  </p:clrMapOvr>
  <mc:AlternateContent xmlns:mc="http://schemas.openxmlformats.org/markup-compatibility/2006">
    <mc:Choice xmlns:p14="http://schemas.microsoft.com/office/powerpoint/2010/main" Requires="p14">
      <p:transition spd="med" p14:dur="700" advTm="127024">
        <p:fade/>
      </p:transition>
    </mc:Choice>
    <mc:Fallback>
      <p:transition spd="med" advTm="127024">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5519-3906-4847-9EFF-2707E2A7737F}"/>
              </a:ext>
            </a:extLst>
          </p:cNvPr>
          <p:cNvSpPr>
            <a:spLocks noGrp="1"/>
          </p:cNvSpPr>
          <p:nvPr>
            <p:ph type="title"/>
          </p:nvPr>
        </p:nvSpPr>
        <p:spPr/>
        <p:txBody>
          <a:bodyPr/>
          <a:lstStyle/>
          <a:p>
            <a:r>
              <a:rPr lang="en-US" dirty="0"/>
              <a:t>8 – Labor SYNC </a:t>
            </a:r>
          </a:p>
        </p:txBody>
      </p:sp>
      <p:sp>
        <p:nvSpPr>
          <p:cNvPr id="3" name="Content Placeholder 2">
            <a:extLst>
              <a:ext uri="{FF2B5EF4-FFF2-40B4-BE49-F238E27FC236}">
                <a16:creationId xmlns:a16="http://schemas.microsoft.com/office/drawing/2014/main" id="{A52A4952-6384-494D-A962-011B6ACBBAE8}"/>
              </a:ext>
            </a:extLst>
          </p:cNvPr>
          <p:cNvSpPr>
            <a:spLocks noGrp="1"/>
          </p:cNvSpPr>
          <p:nvPr>
            <p:ph idx="1"/>
          </p:nvPr>
        </p:nvSpPr>
        <p:spPr>
          <a:xfrm>
            <a:off x="581193" y="2032000"/>
            <a:ext cx="6870528" cy="4673600"/>
          </a:xfrm>
        </p:spPr>
        <p:txBody>
          <a:bodyPr>
            <a:normAutofit fontScale="85000" lnSpcReduction="20000"/>
          </a:bodyPr>
          <a:lstStyle/>
          <a:p>
            <a:pPr lvl="0"/>
            <a:r>
              <a:rPr lang="en-GB" dirty="0"/>
              <a:t>The problem: Using cleaning companies can be expensive and the quality average.</a:t>
            </a:r>
          </a:p>
          <a:p>
            <a:pPr lvl="0"/>
            <a:r>
              <a:rPr lang="en-GB" dirty="0"/>
              <a:t>Once you get beyond 40 units you will likely want to employ your own cleaner to deliver cost savings. Directly employed cleaners can go for £10 per hour VS £16-18 per hour at an agency. Indeed is a good website to get cleaners.</a:t>
            </a:r>
          </a:p>
          <a:p>
            <a:pPr lvl="0"/>
            <a:r>
              <a:rPr lang="en-GB" dirty="0"/>
              <a:t>Using your own cleaner comes with a drawback though, the management of the cleaner. Cleaners are sometimes unreliable and you need a system to ensure the work is being delivered with minimal management time.</a:t>
            </a:r>
          </a:p>
          <a:p>
            <a:pPr lvl="0"/>
            <a:r>
              <a:rPr lang="en-GB" dirty="0"/>
              <a:t>This is where </a:t>
            </a:r>
            <a:r>
              <a:rPr lang="en-GB" dirty="0" err="1"/>
              <a:t>Labor</a:t>
            </a:r>
            <a:r>
              <a:rPr lang="en-GB" dirty="0"/>
              <a:t> Sync comes in. </a:t>
            </a:r>
            <a:r>
              <a:rPr lang="en-GB" dirty="0" err="1"/>
              <a:t>Labor</a:t>
            </a:r>
            <a:r>
              <a:rPr lang="en-GB" dirty="0"/>
              <a:t> sync is a GPS attendance app.  The cleaner checks in when she arrives at the property and check outs when she leaves. It has a GPS positioning system to we know the location the cleaner checked in and out.</a:t>
            </a:r>
          </a:p>
          <a:p>
            <a:pPr lvl="0"/>
            <a:r>
              <a:rPr lang="en-GB" dirty="0"/>
              <a:t>The virtual assistant checks the </a:t>
            </a:r>
            <a:r>
              <a:rPr lang="en-GB" dirty="0" err="1"/>
              <a:t>Labor</a:t>
            </a:r>
            <a:r>
              <a:rPr lang="en-GB" dirty="0"/>
              <a:t> Sync logs every week to make sure that the cleaner has been at the property on the rota.  Along with occasional spot checks and feedback it ensures that the cleaner is accountable, improves performance with less management time required.</a:t>
            </a:r>
          </a:p>
          <a:p>
            <a:pPr lvl="0"/>
            <a:r>
              <a:rPr lang="en-GB" dirty="0"/>
              <a:t>It could also be used for an In House Handyman or other staff too.</a:t>
            </a:r>
          </a:p>
          <a:p>
            <a:r>
              <a:rPr lang="en-GB" u="sng" dirty="0">
                <a:hlinkClick r:id="rId2"/>
              </a:rPr>
              <a:t>https://www.laborsync.com/</a:t>
            </a:r>
            <a:endParaRPr lang="en-GB" dirty="0"/>
          </a:p>
          <a:p>
            <a:pPr lvl="0"/>
            <a:r>
              <a:rPr lang="en-GB" b="1" dirty="0"/>
              <a:t>Cost:</a:t>
            </a:r>
            <a:r>
              <a:rPr lang="en-GB" dirty="0"/>
              <a:t> $10USD per month</a:t>
            </a:r>
          </a:p>
          <a:p>
            <a:pPr lvl="0"/>
            <a:r>
              <a:rPr lang="en-GB" b="1" dirty="0"/>
              <a:t>Saving: </a:t>
            </a:r>
            <a:r>
              <a:rPr lang="en-GB" dirty="0"/>
              <a:t>Cleaning costs will be 40% less.</a:t>
            </a:r>
            <a:endParaRPr lang="en-US" dirty="0"/>
          </a:p>
        </p:txBody>
      </p:sp>
      <p:pic>
        <p:nvPicPr>
          <p:cNvPr id="5" name="Picture 4" descr="A blue and white logo&#10;&#10;Description automatically generated with low confidence">
            <a:extLst>
              <a:ext uri="{FF2B5EF4-FFF2-40B4-BE49-F238E27FC236}">
                <a16:creationId xmlns:a16="http://schemas.microsoft.com/office/drawing/2014/main" id="{73F566E6-8CE3-454A-A259-067DB00A7E72}"/>
              </a:ext>
            </a:extLst>
          </p:cNvPr>
          <p:cNvPicPr>
            <a:picLocks noChangeAspect="1"/>
          </p:cNvPicPr>
          <p:nvPr/>
        </p:nvPicPr>
        <p:blipFill>
          <a:blip r:embed="rId3"/>
          <a:stretch>
            <a:fillRect/>
          </a:stretch>
        </p:blipFill>
        <p:spPr>
          <a:xfrm>
            <a:off x="7451721" y="3270250"/>
            <a:ext cx="3917786" cy="1327150"/>
          </a:xfrm>
          <a:prstGeom prst="rect">
            <a:avLst/>
          </a:prstGeom>
        </p:spPr>
      </p:pic>
    </p:spTree>
    <p:extLst>
      <p:ext uri="{BB962C8B-B14F-4D97-AF65-F5344CB8AC3E}">
        <p14:creationId xmlns:p14="http://schemas.microsoft.com/office/powerpoint/2010/main" val="2698105824"/>
      </p:ext>
    </p:extLst>
  </p:cSld>
  <p:clrMapOvr>
    <a:masterClrMapping/>
  </p:clrMapOvr>
  <mc:AlternateContent xmlns:mc="http://schemas.openxmlformats.org/markup-compatibility/2006">
    <mc:Choice xmlns:p14="http://schemas.microsoft.com/office/powerpoint/2010/main" Requires="p14">
      <p:transition spd="med" p14:dur="700" advTm="158953">
        <p:fade/>
      </p:transition>
    </mc:Choice>
    <mc:Fallback>
      <p:transition spd="med" advTm="158953">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8435-AC6B-AC4A-A196-5BC79A94D93B}"/>
              </a:ext>
            </a:extLst>
          </p:cNvPr>
          <p:cNvSpPr>
            <a:spLocks noGrp="1"/>
          </p:cNvSpPr>
          <p:nvPr>
            <p:ph type="title"/>
          </p:nvPr>
        </p:nvSpPr>
        <p:spPr>
          <a:xfrm>
            <a:off x="581192" y="702156"/>
            <a:ext cx="11029616" cy="1013800"/>
          </a:xfrm>
        </p:spPr>
        <p:txBody>
          <a:bodyPr>
            <a:normAutofit/>
          </a:bodyPr>
          <a:lstStyle/>
          <a:p>
            <a:r>
              <a:rPr lang="en-US" dirty="0">
                <a:solidFill>
                  <a:srgbClr val="FFFFFF"/>
                </a:solidFill>
              </a:rPr>
              <a:t>9 – XERO / </a:t>
            </a:r>
            <a:r>
              <a:rPr lang="en-US" dirty="0" err="1">
                <a:solidFill>
                  <a:srgbClr val="FFFFFF"/>
                </a:solidFill>
              </a:rPr>
              <a:t>Dext</a:t>
            </a:r>
            <a:endParaRPr lang="en-US" dirty="0">
              <a:solidFill>
                <a:srgbClr val="FFFFFF"/>
              </a:solidFill>
            </a:endParaRPr>
          </a:p>
        </p:txBody>
      </p:sp>
      <p:sp>
        <p:nvSpPr>
          <p:cNvPr id="3" name="Content Placeholder 2">
            <a:extLst>
              <a:ext uri="{FF2B5EF4-FFF2-40B4-BE49-F238E27FC236}">
                <a16:creationId xmlns:a16="http://schemas.microsoft.com/office/drawing/2014/main" id="{5E4CE751-376B-C743-9F25-9169B66388BA}"/>
              </a:ext>
            </a:extLst>
          </p:cNvPr>
          <p:cNvSpPr>
            <a:spLocks noGrp="1"/>
          </p:cNvSpPr>
          <p:nvPr>
            <p:ph idx="1"/>
          </p:nvPr>
        </p:nvSpPr>
        <p:spPr>
          <a:xfrm>
            <a:off x="581192" y="2057399"/>
            <a:ext cx="7225075" cy="4497779"/>
          </a:xfrm>
        </p:spPr>
        <p:txBody>
          <a:bodyPr>
            <a:normAutofit fontScale="85000" lnSpcReduction="20000"/>
          </a:bodyPr>
          <a:lstStyle/>
          <a:p>
            <a:r>
              <a:rPr lang="en-US" dirty="0"/>
              <a:t>The Problem: HMOs generate a lot of receipts/transactions and bookkeeping can be time consuming </a:t>
            </a:r>
          </a:p>
          <a:p>
            <a:r>
              <a:rPr lang="en-US" dirty="0"/>
              <a:t>Xero is double entry Accountancy Software that allows for efficient bookkeeping as it imports bank statements. It has several features that are particularly useful for HMOs: </a:t>
            </a:r>
          </a:p>
          <a:p>
            <a:r>
              <a:rPr lang="en-US" dirty="0"/>
              <a:t>Allows the Virtual Assistant access to bank data without access to the bank account which is ideal for checking off rents received / credit control. </a:t>
            </a:r>
          </a:p>
          <a:p>
            <a:r>
              <a:rPr lang="en-US" dirty="0"/>
              <a:t>Recurring invoices automatically email tenants when the rent is due.</a:t>
            </a:r>
          </a:p>
          <a:p>
            <a:r>
              <a:rPr lang="en-US" dirty="0"/>
              <a:t>Rules. Rules can be set up so Xero reads the bank data and automatically codes the bank transaction into the correct account.</a:t>
            </a:r>
          </a:p>
          <a:p>
            <a:r>
              <a:rPr lang="en-US" dirty="0"/>
              <a:t>Tracking categories. You can code transactions per house to get excellent data and understanding of the true profitability of each property.</a:t>
            </a:r>
          </a:p>
          <a:p>
            <a:r>
              <a:rPr lang="en-US" dirty="0"/>
              <a:t>Xero also has several add on such as </a:t>
            </a:r>
            <a:r>
              <a:rPr lang="en-US" dirty="0" err="1"/>
              <a:t>Dext</a:t>
            </a:r>
            <a:r>
              <a:rPr lang="en-US" dirty="0"/>
              <a:t> (Formally Receipt Bank) which can automatically read receipts with no human input.</a:t>
            </a:r>
          </a:p>
          <a:p>
            <a:r>
              <a:rPr lang="en-US" dirty="0"/>
              <a:t>I calculated it was cheaper to use a Virtual Assistant than </a:t>
            </a:r>
            <a:r>
              <a:rPr lang="en-US" dirty="0" err="1"/>
              <a:t>Dext</a:t>
            </a:r>
            <a:r>
              <a:rPr lang="en-US" dirty="0"/>
              <a:t> so I personally prefer sending a simple smartphone photo to my Virtual Assistant who uploads them manually. </a:t>
            </a:r>
          </a:p>
          <a:p>
            <a:r>
              <a:rPr lang="en-US" dirty="0">
                <a:hlinkClick r:id="rId2"/>
              </a:rPr>
              <a:t>www.xero.com</a:t>
            </a:r>
            <a:r>
              <a:rPr lang="en-US" dirty="0"/>
              <a:t>       </a:t>
            </a:r>
            <a:r>
              <a:rPr lang="en-US" dirty="0">
                <a:hlinkClick r:id="rId3"/>
              </a:rPr>
              <a:t>https://dext.com/</a:t>
            </a:r>
            <a:r>
              <a:rPr lang="en-US" dirty="0"/>
              <a:t> </a:t>
            </a:r>
          </a:p>
          <a:p>
            <a:r>
              <a:rPr lang="en-US" b="1" dirty="0"/>
              <a:t>Cost:  Xero </a:t>
            </a:r>
            <a:r>
              <a:rPr lang="en-US" dirty="0"/>
              <a:t>£24 per month.     </a:t>
            </a:r>
            <a:r>
              <a:rPr lang="en-US" dirty="0" err="1"/>
              <a:t>Dext</a:t>
            </a:r>
            <a:r>
              <a:rPr lang="en-US" dirty="0"/>
              <a:t>: £20 per month</a:t>
            </a:r>
          </a:p>
        </p:txBody>
      </p:sp>
      <p:pic>
        <p:nvPicPr>
          <p:cNvPr id="7" name="Picture 6" descr="Icon&#10;&#10;Description automatically generated">
            <a:extLst>
              <a:ext uri="{FF2B5EF4-FFF2-40B4-BE49-F238E27FC236}">
                <a16:creationId xmlns:a16="http://schemas.microsoft.com/office/drawing/2014/main" id="{0E02E019-72D4-EA4F-A3C7-329E6CBD1314}"/>
              </a:ext>
            </a:extLst>
          </p:cNvPr>
          <p:cNvPicPr>
            <a:picLocks noChangeAspect="1"/>
          </p:cNvPicPr>
          <p:nvPr/>
        </p:nvPicPr>
        <p:blipFill>
          <a:blip r:embed="rId4"/>
          <a:stretch>
            <a:fillRect/>
          </a:stretch>
        </p:blipFill>
        <p:spPr>
          <a:xfrm>
            <a:off x="7632700" y="2057400"/>
            <a:ext cx="3978108" cy="2850532"/>
          </a:xfrm>
          <a:prstGeom prst="rect">
            <a:avLst/>
          </a:prstGeom>
        </p:spPr>
      </p:pic>
      <p:pic>
        <p:nvPicPr>
          <p:cNvPr id="11" name="Picture 10" descr="Logo&#10;&#10;Description automatically generated">
            <a:extLst>
              <a:ext uri="{FF2B5EF4-FFF2-40B4-BE49-F238E27FC236}">
                <a16:creationId xmlns:a16="http://schemas.microsoft.com/office/drawing/2014/main" id="{D026B0DC-6D53-B240-ADFB-43007DA2C89D}"/>
              </a:ext>
            </a:extLst>
          </p:cNvPr>
          <p:cNvPicPr>
            <a:picLocks noChangeAspect="1"/>
          </p:cNvPicPr>
          <p:nvPr/>
        </p:nvPicPr>
        <p:blipFill>
          <a:blip r:embed="rId5"/>
          <a:stretch>
            <a:fillRect/>
          </a:stretch>
        </p:blipFill>
        <p:spPr>
          <a:xfrm>
            <a:off x="9105287" y="5132613"/>
            <a:ext cx="1206500" cy="598941"/>
          </a:xfrm>
          <a:prstGeom prst="rect">
            <a:avLst/>
          </a:prstGeom>
        </p:spPr>
      </p:pic>
    </p:spTree>
    <p:extLst>
      <p:ext uri="{BB962C8B-B14F-4D97-AF65-F5344CB8AC3E}">
        <p14:creationId xmlns:p14="http://schemas.microsoft.com/office/powerpoint/2010/main" val="1177871062"/>
      </p:ext>
    </p:extLst>
  </p:cSld>
  <p:clrMapOvr>
    <a:masterClrMapping/>
  </p:clrMapOvr>
  <mc:AlternateContent xmlns:mc="http://schemas.openxmlformats.org/markup-compatibility/2006">
    <mc:Choice xmlns:p14="http://schemas.microsoft.com/office/powerpoint/2010/main" Requires="p14">
      <p:transition spd="med" p14:dur="700" advTm="101769">
        <p:fade/>
      </p:transition>
    </mc:Choice>
    <mc:Fallback>
      <p:transition spd="med" advTm="101769">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8435-AC6B-AC4A-A196-5BC79A94D93B}"/>
              </a:ext>
            </a:extLst>
          </p:cNvPr>
          <p:cNvSpPr>
            <a:spLocks noGrp="1"/>
          </p:cNvSpPr>
          <p:nvPr>
            <p:ph type="title"/>
          </p:nvPr>
        </p:nvSpPr>
        <p:spPr/>
        <p:txBody>
          <a:bodyPr/>
          <a:lstStyle/>
          <a:p>
            <a:r>
              <a:rPr lang="en-US" dirty="0"/>
              <a:t>10 – </a:t>
            </a:r>
            <a:r>
              <a:rPr lang="en-US" dirty="0" err="1"/>
              <a:t>Answer.co.uk</a:t>
            </a:r>
            <a:endParaRPr lang="en-US" dirty="0"/>
          </a:p>
        </p:txBody>
      </p:sp>
      <p:sp>
        <p:nvSpPr>
          <p:cNvPr id="3" name="Content Placeholder 2">
            <a:extLst>
              <a:ext uri="{FF2B5EF4-FFF2-40B4-BE49-F238E27FC236}">
                <a16:creationId xmlns:a16="http://schemas.microsoft.com/office/drawing/2014/main" id="{5E4CE751-376B-C743-9F25-9169B66388BA}"/>
              </a:ext>
            </a:extLst>
          </p:cNvPr>
          <p:cNvSpPr>
            <a:spLocks noGrp="1"/>
          </p:cNvSpPr>
          <p:nvPr>
            <p:ph idx="1"/>
          </p:nvPr>
        </p:nvSpPr>
        <p:spPr>
          <a:xfrm>
            <a:off x="581193" y="2180496"/>
            <a:ext cx="6505408" cy="3678303"/>
          </a:xfrm>
        </p:spPr>
        <p:txBody>
          <a:bodyPr>
            <a:normAutofit fontScale="92500" lnSpcReduction="10000"/>
          </a:bodyPr>
          <a:lstStyle/>
          <a:p>
            <a:r>
              <a:rPr lang="en-US" dirty="0"/>
              <a:t>The problem:  Inappropriate calls can be made out of hours and there needs to be a way to filter them e.g. someone calls at 10pm wanting to extend a tenancy or enquiring about a room.</a:t>
            </a:r>
          </a:p>
          <a:p>
            <a:r>
              <a:rPr lang="en-US" dirty="0"/>
              <a:t>The solution is </a:t>
            </a:r>
            <a:r>
              <a:rPr lang="en-US" dirty="0" err="1"/>
              <a:t>Answer.co.uk</a:t>
            </a:r>
            <a:r>
              <a:rPr lang="en-US" dirty="0"/>
              <a:t> is a 24hr call answering service which takes a message and sends a text to your phone with the message. This means you get the key info of why the person needs to speak meaning non urgent calls can be picked up in the morning by staff.</a:t>
            </a:r>
          </a:p>
          <a:p>
            <a:r>
              <a:rPr lang="en-US" dirty="0"/>
              <a:t>It also can give your business a very professional image as the message is always taken so no calls are missed.</a:t>
            </a:r>
          </a:p>
          <a:p>
            <a:r>
              <a:rPr lang="en-US" dirty="0"/>
              <a:t>You can also get local numbers to your area.</a:t>
            </a:r>
          </a:p>
          <a:p>
            <a:r>
              <a:rPr lang="en-US" dirty="0">
                <a:hlinkClick r:id="rId2"/>
              </a:rPr>
              <a:t>https://www.answer.co.uk/</a:t>
            </a:r>
            <a:r>
              <a:rPr lang="en-US" dirty="0"/>
              <a:t> </a:t>
            </a:r>
          </a:p>
          <a:p>
            <a:r>
              <a:rPr lang="en-US" dirty="0"/>
              <a:t>Cost: £1 per call. Less with bundles.</a:t>
            </a:r>
          </a:p>
        </p:txBody>
      </p:sp>
      <p:pic>
        <p:nvPicPr>
          <p:cNvPr id="5" name="Picture 4" descr="Logo&#10;&#10;Description automatically generated with medium confidence">
            <a:extLst>
              <a:ext uri="{FF2B5EF4-FFF2-40B4-BE49-F238E27FC236}">
                <a16:creationId xmlns:a16="http://schemas.microsoft.com/office/drawing/2014/main" id="{98413A13-07BF-C84D-99A6-2AACF4F33EA9}"/>
              </a:ext>
            </a:extLst>
          </p:cNvPr>
          <p:cNvPicPr>
            <a:picLocks noChangeAspect="1"/>
          </p:cNvPicPr>
          <p:nvPr/>
        </p:nvPicPr>
        <p:blipFill>
          <a:blip r:embed="rId3"/>
          <a:stretch>
            <a:fillRect/>
          </a:stretch>
        </p:blipFill>
        <p:spPr>
          <a:xfrm>
            <a:off x="8191500" y="3401400"/>
            <a:ext cx="1992086" cy="774700"/>
          </a:xfrm>
          <a:prstGeom prst="rect">
            <a:avLst/>
          </a:prstGeom>
        </p:spPr>
      </p:pic>
    </p:spTree>
    <p:extLst>
      <p:ext uri="{BB962C8B-B14F-4D97-AF65-F5344CB8AC3E}">
        <p14:creationId xmlns:p14="http://schemas.microsoft.com/office/powerpoint/2010/main" val="3120011610"/>
      </p:ext>
    </p:extLst>
  </p:cSld>
  <p:clrMapOvr>
    <a:masterClrMapping/>
  </p:clrMapOvr>
  <mc:AlternateContent xmlns:mc="http://schemas.openxmlformats.org/markup-compatibility/2006">
    <mc:Choice xmlns:p14="http://schemas.microsoft.com/office/powerpoint/2010/main" Requires="p14">
      <p:transition spd="med" p14:dur="700" advTm="85111">
        <p:fade/>
      </p:transition>
    </mc:Choice>
    <mc:Fallback>
      <p:transition spd="med" advTm="85111">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F926-AC1A-9047-815A-F46AE0C42DF4}"/>
              </a:ext>
            </a:extLst>
          </p:cNvPr>
          <p:cNvSpPr>
            <a:spLocks noGrp="1"/>
          </p:cNvSpPr>
          <p:nvPr>
            <p:ph type="title"/>
          </p:nvPr>
        </p:nvSpPr>
        <p:spPr/>
        <p:txBody>
          <a:bodyPr/>
          <a:lstStyle/>
          <a:p>
            <a:r>
              <a:rPr lang="en-US" dirty="0"/>
              <a:t>11 – Property manager </a:t>
            </a:r>
          </a:p>
        </p:txBody>
      </p:sp>
      <p:sp>
        <p:nvSpPr>
          <p:cNvPr id="3" name="Content Placeholder 2">
            <a:extLst>
              <a:ext uri="{FF2B5EF4-FFF2-40B4-BE49-F238E27FC236}">
                <a16:creationId xmlns:a16="http://schemas.microsoft.com/office/drawing/2014/main" id="{E409D0CD-22D2-7649-BB21-AFBF417EC9B0}"/>
              </a:ext>
            </a:extLst>
          </p:cNvPr>
          <p:cNvSpPr>
            <a:spLocks noGrp="1"/>
          </p:cNvSpPr>
          <p:nvPr>
            <p:ph idx="1"/>
          </p:nvPr>
        </p:nvSpPr>
        <p:spPr/>
        <p:txBody>
          <a:bodyPr>
            <a:normAutofit fontScale="92500" lnSpcReduction="20000"/>
          </a:bodyPr>
          <a:lstStyle/>
          <a:p>
            <a:r>
              <a:rPr lang="en-US" dirty="0"/>
              <a:t>Property managers are only suitable for landlords with a 50+ rooms. Below 50 rooms it makes sense to do a “Let Only” model with an agent and have yourself act as a supervisor for the Virtual Assistant and pick up more.</a:t>
            </a:r>
          </a:p>
          <a:p>
            <a:r>
              <a:rPr lang="en-US" dirty="0"/>
              <a:t>To be fully systemized though you will need a property manager in the UK to take overall responsibility and be the boots on the ground. </a:t>
            </a:r>
          </a:p>
          <a:p>
            <a:r>
              <a:rPr lang="en-US" dirty="0"/>
              <a:t>There are also some tasks it is not realistic to give a Virtual Assistant such as </a:t>
            </a:r>
            <a:r>
              <a:rPr lang="en-US" dirty="0" err="1"/>
              <a:t>e.g</a:t>
            </a:r>
            <a:r>
              <a:rPr lang="en-US" dirty="0"/>
              <a:t> telling a tradesmen off for poor performance, negotiating with problem tenants and obviously carrying out the viewings (if not using an agent)</a:t>
            </a:r>
          </a:p>
          <a:p>
            <a:r>
              <a:rPr lang="en-US" dirty="0"/>
              <a:t>This does not have to be a full time member of staff on PAYE, if you want to de-risk it and you can pay using the following flexible structure:</a:t>
            </a:r>
          </a:p>
          <a:p>
            <a:r>
              <a:rPr lang="en-US" dirty="0"/>
              <a:t>a) A monthly ££ retainer per tenant to manage the properties. E.g. £8 per tenant per month. </a:t>
            </a:r>
          </a:p>
          <a:p>
            <a:r>
              <a:rPr lang="en-US" dirty="0"/>
              <a:t>b) Payment per viewing </a:t>
            </a:r>
            <a:r>
              <a:rPr lang="en-US" dirty="0" err="1"/>
              <a:t>e.g</a:t>
            </a:r>
            <a:r>
              <a:rPr lang="en-US" dirty="0"/>
              <a:t> £10 with a bonus for quick letting.</a:t>
            </a:r>
          </a:p>
          <a:p>
            <a:r>
              <a:rPr lang="en-US" dirty="0"/>
              <a:t>I would estimate the average pay for my property manager is about £800-£1000 per month. </a:t>
            </a:r>
          </a:p>
          <a:p>
            <a:r>
              <a:rPr lang="en-US" dirty="0"/>
              <a:t>This structure is ideal for somebody who wants a flexible PT role. E.g. a Working Mum.</a:t>
            </a:r>
          </a:p>
        </p:txBody>
      </p:sp>
    </p:spTree>
    <p:extLst>
      <p:ext uri="{BB962C8B-B14F-4D97-AF65-F5344CB8AC3E}">
        <p14:creationId xmlns:p14="http://schemas.microsoft.com/office/powerpoint/2010/main" val="2287486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2987-2982-5E4E-917B-29E54A654DD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3207262A-18CC-7D46-AAE5-0B2D25E85166}"/>
              </a:ext>
            </a:extLst>
          </p:cNvPr>
          <p:cNvSpPr>
            <a:spLocks noGrp="1"/>
          </p:cNvSpPr>
          <p:nvPr>
            <p:ph idx="1"/>
          </p:nvPr>
        </p:nvSpPr>
        <p:spPr>
          <a:xfrm>
            <a:off x="581191" y="2061743"/>
            <a:ext cx="11029615" cy="4196553"/>
          </a:xfrm>
        </p:spPr>
        <p:txBody>
          <a:bodyPr>
            <a:normAutofit fontScale="77500" lnSpcReduction="20000"/>
          </a:bodyPr>
          <a:lstStyle/>
          <a:p>
            <a:r>
              <a:rPr lang="en-GB" sz="2100" dirty="0"/>
              <a:t>Your time is your most valuable resource, HMOs can soon take over your life for an average return.</a:t>
            </a:r>
          </a:p>
          <a:p>
            <a:r>
              <a:rPr lang="en-GB" sz="2100" dirty="0"/>
              <a:t>There are many low cost systems and staffing solutions to save hours and £££’s in HMOs.  By implementing some of these inexpensive systems you will become a lot more profitable and most importantly save time. </a:t>
            </a:r>
          </a:p>
          <a:p>
            <a:r>
              <a:rPr lang="en-GB" sz="2100" dirty="0"/>
              <a:t>To save the maximum amount of money &amp; time, using a Virtual Assistant in a low cost country is a great solution.</a:t>
            </a:r>
          </a:p>
          <a:p>
            <a:r>
              <a:rPr lang="en-GB" sz="2100" dirty="0"/>
              <a:t>The systems should run the business with clear workflows &amp; structure.  This is where Asana and checklists come in. </a:t>
            </a:r>
          </a:p>
          <a:p>
            <a:r>
              <a:rPr lang="en-GB" sz="2100" dirty="0"/>
              <a:t>Setting up your own team delivers a much better tenant experience and gives you much better leverage over quality, as opposed to an agent where you are just another client. </a:t>
            </a:r>
          </a:p>
          <a:p>
            <a:r>
              <a:rPr lang="en-GB" sz="2100" dirty="0"/>
              <a:t>You can get better quality management than an agent for around 6% of gross rent, 50% of the agents cost standard 12% cost.</a:t>
            </a:r>
          </a:p>
          <a:p>
            <a:pPr lvl="0"/>
            <a:r>
              <a:rPr lang="en-GB" sz="2100" dirty="0"/>
              <a:t>As great as the systems are there will always be out of the box situations that require your time, remember there is no such thing as a free yield lunch! If you want a truly hassle free existence HMOs may not be for you.</a:t>
            </a:r>
          </a:p>
          <a:p>
            <a:pPr marL="0" lvl="0" indent="0">
              <a:buNone/>
            </a:pPr>
            <a:endParaRPr lang="en-GB" sz="2100" dirty="0"/>
          </a:p>
          <a:p>
            <a:pPr lvl="0"/>
            <a:r>
              <a:rPr lang="en-GB" sz="2100" b="1" dirty="0"/>
              <a:t>More Information:</a:t>
            </a:r>
          </a:p>
          <a:p>
            <a:pPr lvl="0"/>
            <a:r>
              <a:rPr lang="en-GB" sz="2100" u="sng" dirty="0">
                <a:hlinkClick r:id="rId2"/>
              </a:rPr>
              <a:t>www.mikesmithproperty.co.uk</a:t>
            </a:r>
            <a:r>
              <a:rPr lang="en-GB" sz="2100" u="sng" dirty="0"/>
              <a:t> </a:t>
            </a:r>
            <a:endParaRPr lang="en-GB" sz="2100" dirty="0"/>
          </a:p>
          <a:p>
            <a:pPr lvl="0"/>
            <a:r>
              <a:rPr lang="en-GB" sz="2100" u="sng" dirty="0">
                <a:hlinkClick r:id="rId3"/>
              </a:rPr>
              <a:t>www.nottsrelocate.co.uk</a:t>
            </a:r>
            <a:r>
              <a:rPr lang="en-GB" sz="2100" dirty="0"/>
              <a:t> </a:t>
            </a:r>
          </a:p>
          <a:p>
            <a:endParaRPr lang="en-US" dirty="0"/>
          </a:p>
        </p:txBody>
      </p:sp>
    </p:spTree>
    <p:extLst>
      <p:ext uri="{BB962C8B-B14F-4D97-AF65-F5344CB8AC3E}">
        <p14:creationId xmlns:p14="http://schemas.microsoft.com/office/powerpoint/2010/main" val="992254080"/>
      </p:ext>
    </p:extLst>
  </p:cSld>
  <p:clrMapOvr>
    <a:masterClrMapping/>
  </p:clrMapOvr>
  <mc:AlternateContent xmlns:mc="http://schemas.openxmlformats.org/markup-compatibility/2006">
    <mc:Choice xmlns:p14="http://schemas.microsoft.com/office/powerpoint/2010/main" Requires="p14">
      <p:transition spd="med" p14:dur="700" advTm="56171">
        <p:fade/>
      </p:transition>
    </mc:Choice>
    <mc:Fallback>
      <p:transition spd="med" advTm="5617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7282-2D92-4AF5-B5FF-F8FA64441591}"/>
              </a:ext>
            </a:extLst>
          </p:cNvPr>
          <p:cNvSpPr>
            <a:spLocks noGrp="1"/>
          </p:cNvSpPr>
          <p:nvPr>
            <p:ph type="title"/>
          </p:nvPr>
        </p:nvSpPr>
        <p:spPr/>
        <p:txBody>
          <a:bodyPr/>
          <a:lstStyle/>
          <a:p>
            <a:r>
              <a:rPr lang="en-US" dirty="0"/>
              <a:t>Executive Summary – SYSTEMISE YOUR HMO BUSINESS</a:t>
            </a:r>
          </a:p>
        </p:txBody>
      </p:sp>
      <p:sp>
        <p:nvSpPr>
          <p:cNvPr id="3" name="Content Placeholder 2">
            <a:extLst>
              <a:ext uri="{FF2B5EF4-FFF2-40B4-BE49-F238E27FC236}">
                <a16:creationId xmlns:a16="http://schemas.microsoft.com/office/drawing/2014/main" id="{985DBE5D-0B92-482C-A016-BE332FB5840C}"/>
              </a:ext>
            </a:extLst>
          </p:cNvPr>
          <p:cNvSpPr>
            <a:spLocks noGrp="1"/>
          </p:cNvSpPr>
          <p:nvPr>
            <p:ph idx="1"/>
          </p:nvPr>
        </p:nvSpPr>
        <p:spPr/>
        <p:txBody>
          <a:bodyPr>
            <a:normAutofit fontScale="92500"/>
          </a:bodyPr>
          <a:lstStyle/>
          <a:p>
            <a:r>
              <a:rPr lang="en-GB" dirty="0"/>
              <a:t>This presentation will help you systemise your HMO business. It will help you save money and time on your Houses of Multiple Occupation (HMO) by recommending systems, staff and software to improve profitability and quality.</a:t>
            </a:r>
          </a:p>
          <a:p>
            <a:r>
              <a:rPr lang="en-GB" dirty="0"/>
              <a:t>There are also some personal productivity hacks included that will save you a lot of time. </a:t>
            </a:r>
          </a:p>
          <a:p>
            <a:r>
              <a:rPr lang="en-GB" dirty="0"/>
              <a:t>HMO’s can be a very lucrative strategy with high gross yields up to 18%. The issue is that these headline figures are misleading and do not take into account the large operating costs which is not controlled can ruin the net yield.</a:t>
            </a:r>
          </a:p>
          <a:p>
            <a:r>
              <a:rPr lang="en-GB" dirty="0"/>
              <a:t>Your time is your most valuable resource. Many HMO landlords do not factor in the value of their time and so end up owning a job not a business.  Time is money and this presentation will recommend many tips to save hours of time.</a:t>
            </a:r>
          </a:p>
          <a:p>
            <a:r>
              <a:rPr lang="en-GB" dirty="0"/>
              <a:t>My analysis is by setting up your own systems and doing in house management, you can get management costs down to about 6% of the gross rent for the same effort as you would need with an agent.  This is a potential 50% saving off estate agent costs which are around 12% for HMOs (usually 10% + VAT)</a:t>
            </a:r>
          </a:p>
          <a:p>
            <a:r>
              <a:rPr lang="en-GB" dirty="0"/>
              <a:t>All items recommended in this presentation are low cost, easily available and have a ROI of 100%+</a:t>
            </a:r>
          </a:p>
        </p:txBody>
      </p:sp>
    </p:spTree>
    <p:extLst>
      <p:ext uri="{BB962C8B-B14F-4D97-AF65-F5344CB8AC3E}">
        <p14:creationId xmlns:p14="http://schemas.microsoft.com/office/powerpoint/2010/main" val="3843665598"/>
      </p:ext>
    </p:extLst>
  </p:cSld>
  <p:clrMapOvr>
    <a:masterClrMapping/>
  </p:clrMapOvr>
  <mc:AlternateContent xmlns:mc="http://schemas.openxmlformats.org/markup-compatibility/2006">
    <mc:Choice xmlns:p14="http://schemas.microsoft.com/office/powerpoint/2010/main" Requires="p14">
      <p:transition spd="med" p14:dur="700" advTm="74206">
        <p:fade/>
      </p:transition>
    </mc:Choice>
    <mc:Fallback>
      <p:transition spd="med" advTm="74206">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D6A0-603B-E04B-922E-285C6324FC27}"/>
              </a:ext>
            </a:extLst>
          </p:cNvPr>
          <p:cNvSpPr>
            <a:spLocks noGrp="1"/>
          </p:cNvSpPr>
          <p:nvPr>
            <p:ph type="title"/>
          </p:nvPr>
        </p:nvSpPr>
        <p:spPr>
          <a:xfrm>
            <a:off x="581192" y="702156"/>
            <a:ext cx="11029616" cy="1013800"/>
          </a:xfrm>
        </p:spPr>
        <p:txBody>
          <a:bodyPr>
            <a:normAutofit/>
          </a:bodyPr>
          <a:lstStyle/>
          <a:p>
            <a:r>
              <a:rPr lang="en-US" dirty="0">
                <a:solidFill>
                  <a:srgbClr val="FFFFFF"/>
                </a:solidFill>
              </a:rPr>
              <a:t>Background</a:t>
            </a:r>
          </a:p>
        </p:txBody>
      </p:sp>
      <p:sp>
        <p:nvSpPr>
          <p:cNvPr id="3" name="Content Placeholder 2">
            <a:extLst>
              <a:ext uri="{FF2B5EF4-FFF2-40B4-BE49-F238E27FC236}">
                <a16:creationId xmlns:a16="http://schemas.microsoft.com/office/drawing/2014/main" id="{D559D6C8-4FA8-5E4C-B845-0FDAF2D5C783}"/>
              </a:ext>
            </a:extLst>
          </p:cNvPr>
          <p:cNvSpPr>
            <a:spLocks noGrp="1"/>
          </p:cNvSpPr>
          <p:nvPr>
            <p:ph idx="1"/>
          </p:nvPr>
        </p:nvSpPr>
        <p:spPr>
          <a:xfrm>
            <a:off x="581192" y="1130301"/>
            <a:ext cx="7225075" cy="5372100"/>
          </a:xfrm>
        </p:spPr>
        <p:txBody>
          <a:bodyPr>
            <a:normAutofit/>
          </a:bodyPr>
          <a:lstStyle/>
          <a:p>
            <a:pPr lvl="0">
              <a:lnSpc>
                <a:spcPct val="90000"/>
              </a:lnSpc>
            </a:pPr>
            <a:r>
              <a:rPr lang="en-GB" sz="1500" dirty="0"/>
              <a:t>I have operated HMOs since 2013 when I bought a large house in Nottingham and rented rooms out to friends with my only intention was to DJ fulltime.  I soon discovered property was a lot more lucrative and bought more HMO’s.</a:t>
            </a:r>
          </a:p>
          <a:p>
            <a:pPr lvl="0">
              <a:lnSpc>
                <a:spcPct val="90000"/>
              </a:lnSpc>
            </a:pPr>
            <a:r>
              <a:rPr lang="en-GB" sz="1500" dirty="0"/>
              <a:t>Then I set up a very lucrative HMO letting agency </a:t>
            </a:r>
            <a:r>
              <a:rPr lang="en-GB" sz="1500" b="1" dirty="0"/>
              <a:t>Notts Relocate Ltd </a:t>
            </a:r>
            <a:r>
              <a:rPr lang="en-GB" sz="1500" dirty="0"/>
              <a:t>and more recently my own development business </a:t>
            </a:r>
            <a:r>
              <a:rPr lang="en-GB" sz="1500" b="1" dirty="0"/>
              <a:t>MS Block Holdings Ltd.</a:t>
            </a:r>
          </a:p>
          <a:p>
            <a:pPr>
              <a:lnSpc>
                <a:spcPct val="90000"/>
              </a:lnSpc>
            </a:pPr>
            <a:r>
              <a:rPr lang="en-GB" sz="1500" dirty="0"/>
              <a:t>As the companies expanded I went from living the business dream to being overworked and giving myself the biggest most stressful job ever.  Something had to change so I became obsessed about implementing systems.</a:t>
            </a:r>
          </a:p>
          <a:p>
            <a:pPr lvl="0">
              <a:lnSpc>
                <a:spcPct val="90000"/>
              </a:lnSpc>
            </a:pPr>
            <a:r>
              <a:rPr lang="en-GB" sz="1500" dirty="0"/>
              <a:t>Thanks to the systemisation work, I now do 10 hours work a week on the day to day business and have recently moved to another city.</a:t>
            </a:r>
          </a:p>
          <a:p>
            <a:pPr lvl="0">
              <a:lnSpc>
                <a:spcPct val="90000"/>
              </a:lnSpc>
            </a:pPr>
            <a:r>
              <a:rPr lang="en-GB" sz="1500" dirty="0"/>
              <a:t>All this was possible due to the systems and staff, so today I am going to show you my top 10 HMO systems…</a:t>
            </a:r>
          </a:p>
          <a:p>
            <a:pPr>
              <a:lnSpc>
                <a:spcPct val="90000"/>
              </a:lnSpc>
            </a:pPr>
            <a:endParaRPr lang="en-US" sz="1500" dirty="0"/>
          </a:p>
        </p:txBody>
      </p:sp>
      <p:pic>
        <p:nvPicPr>
          <p:cNvPr id="5" name="Picture 4" descr="A person taking a selfie&#10;&#10;Description automatically generated">
            <a:extLst>
              <a:ext uri="{FF2B5EF4-FFF2-40B4-BE49-F238E27FC236}">
                <a16:creationId xmlns:a16="http://schemas.microsoft.com/office/drawing/2014/main" id="{38CEDDA4-B2A5-3743-87C8-361DD267AC69}"/>
              </a:ext>
            </a:extLst>
          </p:cNvPr>
          <p:cNvPicPr>
            <a:picLocks noChangeAspect="1"/>
          </p:cNvPicPr>
          <p:nvPr/>
        </p:nvPicPr>
        <p:blipFill rotWithShape="1">
          <a:blip r:embed="rId2"/>
          <a:srcRect t="8276" r="3" b="3"/>
          <a:stretch/>
        </p:blipFill>
        <p:spPr>
          <a:xfrm>
            <a:off x="8075974" y="1819072"/>
            <a:ext cx="3683001" cy="4504267"/>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A0F982FF-825D-ED43-BF84-48CD32959113}"/>
              </a:ext>
            </a:extLst>
          </p:cNvPr>
          <p:cNvPicPr>
            <a:picLocks noChangeAspect="1"/>
          </p:cNvPicPr>
          <p:nvPr/>
        </p:nvPicPr>
        <p:blipFill>
          <a:blip r:embed="rId3"/>
          <a:stretch>
            <a:fillRect/>
          </a:stretch>
        </p:blipFill>
        <p:spPr>
          <a:xfrm>
            <a:off x="983757" y="5439371"/>
            <a:ext cx="2717153" cy="786704"/>
          </a:xfrm>
          <a:prstGeom prst="rect">
            <a:avLst/>
          </a:prstGeom>
        </p:spPr>
      </p:pic>
      <p:pic>
        <p:nvPicPr>
          <p:cNvPr id="8" name="Picture 7">
            <a:extLst>
              <a:ext uri="{FF2B5EF4-FFF2-40B4-BE49-F238E27FC236}">
                <a16:creationId xmlns:a16="http://schemas.microsoft.com/office/drawing/2014/main" id="{36CCC013-C004-D04F-B2C7-1CC89BAF543D}"/>
              </a:ext>
            </a:extLst>
          </p:cNvPr>
          <p:cNvPicPr>
            <a:picLocks noChangeAspect="1"/>
          </p:cNvPicPr>
          <p:nvPr/>
        </p:nvPicPr>
        <p:blipFill>
          <a:blip r:embed="rId4"/>
          <a:stretch>
            <a:fillRect/>
          </a:stretch>
        </p:blipFill>
        <p:spPr>
          <a:xfrm>
            <a:off x="4103475" y="5121044"/>
            <a:ext cx="1610171" cy="1381357"/>
          </a:xfrm>
          <a:prstGeom prst="rect">
            <a:avLst/>
          </a:prstGeom>
        </p:spPr>
      </p:pic>
    </p:spTree>
    <p:extLst>
      <p:ext uri="{BB962C8B-B14F-4D97-AF65-F5344CB8AC3E}">
        <p14:creationId xmlns:p14="http://schemas.microsoft.com/office/powerpoint/2010/main" val="1417200229"/>
      </p:ext>
    </p:extLst>
  </p:cSld>
  <p:clrMapOvr>
    <a:masterClrMapping/>
  </p:clrMapOvr>
  <mc:AlternateContent xmlns:mc="http://schemas.openxmlformats.org/markup-compatibility/2006">
    <mc:Choice xmlns:p14="http://schemas.microsoft.com/office/powerpoint/2010/main" Requires="p14">
      <p:transition spd="med" p14:dur="700" advTm="87790">
        <p:fade/>
      </p:transition>
    </mc:Choice>
    <mc:Fallback>
      <p:transition spd="med" advTm="8779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D6A0-603B-E04B-922E-285C6324FC27}"/>
              </a:ext>
            </a:extLst>
          </p:cNvPr>
          <p:cNvSpPr>
            <a:spLocks noGrp="1"/>
          </p:cNvSpPr>
          <p:nvPr>
            <p:ph type="title"/>
          </p:nvPr>
        </p:nvSpPr>
        <p:spPr>
          <a:xfrm>
            <a:off x="581192" y="965200"/>
            <a:ext cx="11029616" cy="927100"/>
          </a:xfrm>
        </p:spPr>
        <p:txBody>
          <a:bodyPr>
            <a:normAutofit fontScale="90000"/>
          </a:bodyPr>
          <a:lstStyle/>
          <a:p>
            <a:br>
              <a:rPr lang="en-GB" b="1" dirty="0"/>
            </a:br>
            <a:br>
              <a:rPr lang="en-GB" b="1" dirty="0"/>
            </a:br>
            <a:br>
              <a:rPr lang="en-GB" b="1" dirty="0"/>
            </a:br>
            <a:br>
              <a:rPr lang="en-GB" b="1" dirty="0"/>
            </a:br>
            <a:r>
              <a:rPr lang="en-US" dirty="0">
                <a:solidFill>
                  <a:srgbClr val="FFFFFF"/>
                </a:solidFill>
              </a:rPr>
              <a:t>1 – Decentralized KEYS USING KEYSAFES </a:t>
            </a:r>
            <a:br>
              <a:rPr lang="en-GB" dirty="0"/>
            </a:br>
            <a:endParaRPr lang="en-US" dirty="0">
              <a:solidFill>
                <a:srgbClr val="FFFFFF"/>
              </a:solidFill>
            </a:endParaRPr>
          </a:p>
        </p:txBody>
      </p:sp>
      <p:sp>
        <p:nvSpPr>
          <p:cNvPr id="3" name="Content Placeholder 2">
            <a:extLst>
              <a:ext uri="{FF2B5EF4-FFF2-40B4-BE49-F238E27FC236}">
                <a16:creationId xmlns:a16="http://schemas.microsoft.com/office/drawing/2014/main" id="{D559D6C8-4FA8-5E4C-B845-0FDAF2D5C783}"/>
              </a:ext>
            </a:extLst>
          </p:cNvPr>
          <p:cNvSpPr>
            <a:spLocks noGrp="1"/>
          </p:cNvSpPr>
          <p:nvPr>
            <p:ph idx="1"/>
          </p:nvPr>
        </p:nvSpPr>
        <p:spPr>
          <a:xfrm>
            <a:off x="439771" y="2070100"/>
            <a:ext cx="5972008" cy="4572000"/>
          </a:xfrm>
        </p:spPr>
        <p:txBody>
          <a:bodyPr>
            <a:normAutofit fontScale="85000" lnSpcReduction="10000"/>
          </a:bodyPr>
          <a:lstStyle/>
          <a:p>
            <a:pPr>
              <a:lnSpc>
                <a:spcPct val="90000"/>
              </a:lnSpc>
            </a:pPr>
            <a:r>
              <a:rPr lang="en-GB" dirty="0">
                <a:solidFill>
                  <a:schemeClr val="tx1">
                    <a:lumMod val="85000"/>
                    <a:lumOff val="15000"/>
                  </a:schemeClr>
                </a:solidFill>
              </a:rPr>
              <a:t>The problem:  Wasting time driving to get keys, being present to let tradesmen in, tenants getting locked out and awkward viewings where you lose a key and cannot get into a room. </a:t>
            </a:r>
          </a:p>
          <a:p>
            <a:pPr>
              <a:lnSpc>
                <a:spcPct val="90000"/>
              </a:lnSpc>
            </a:pPr>
            <a:r>
              <a:rPr lang="en-GB" dirty="0">
                <a:solidFill>
                  <a:schemeClr val="tx1">
                    <a:lumMod val="85000"/>
                    <a:lumOff val="15000"/>
                  </a:schemeClr>
                </a:solidFill>
              </a:rPr>
              <a:t>All keys are held on site in key safes and not centrally. The system revolutionised the business and means only codes are needed to get in. </a:t>
            </a:r>
          </a:p>
          <a:p>
            <a:pPr lvl="0">
              <a:lnSpc>
                <a:spcPct val="90000"/>
              </a:lnSpc>
            </a:pPr>
            <a:r>
              <a:rPr lang="en-GB" dirty="0">
                <a:solidFill>
                  <a:schemeClr val="tx1">
                    <a:lumMod val="85000"/>
                    <a:lumOff val="15000"/>
                  </a:schemeClr>
                </a:solidFill>
              </a:rPr>
              <a:t>The front door has a staff </a:t>
            </a:r>
            <a:r>
              <a:rPr lang="en-GB" dirty="0" err="1">
                <a:solidFill>
                  <a:schemeClr val="tx1">
                    <a:lumMod val="85000"/>
                    <a:lumOff val="15000"/>
                  </a:schemeClr>
                </a:solidFill>
              </a:rPr>
              <a:t>keysafe</a:t>
            </a:r>
            <a:r>
              <a:rPr lang="en-GB" dirty="0">
                <a:solidFill>
                  <a:schemeClr val="tx1">
                    <a:lumMod val="85000"/>
                    <a:lumOff val="15000"/>
                  </a:schemeClr>
                </a:solidFill>
              </a:rPr>
              <a:t> and each room having an internal </a:t>
            </a:r>
            <a:r>
              <a:rPr lang="en-GB" dirty="0" err="1">
                <a:solidFill>
                  <a:schemeClr val="tx1">
                    <a:lumMod val="85000"/>
                    <a:lumOff val="15000"/>
                  </a:schemeClr>
                </a:solidFill>
              </a:rPr>
              <a:t>keysafes</a:t>
            </a:r>
            <a:r>
              <a:rPr lang="en-GB" dirty="0">
                <a:solidFill>
                  <a:schemeClr val="tx1">
                    <a:lumMod val="85000"/>
                    <a:lumOff val="15000"/>
                  </a:schemeClr>
                </a:solidFill>
              </a:rPr>
              <a:t> for tradesmen and viewer access.</a:t>
            </a:r>
          </a:p>
          <a:p>
            <a:pPr lvl="0">
              <a:lnSpc>
                <a:spcPct val="90000"/>
              </a:lnSpc>
            </a:pPr>
            <a:r>
              <a:rPr lang="en-GB" dirty="0">
                <a:solidFill>
                  <a:schemeClr val="tx1">
                    <a:lumMod val="85000"/>
                    <a:lumOff val="15000"/>
                  </a:schemeClr>
                </a:solidFill>
              </a:rPr>
              <a:t>This means you never need to be there to let tradesmen in and viewers can get in and tenants cannot get locked out. </a:t>
            </a:r>
          </a:p>
          <a:p>
            <a:pPr lvl="0">
              <a:lnSpc>
                <a:spcPct val="90000"/>
              </a:lnSpc>
            </a:pPr>
            <a:r>
              <a:rPr lang="en-GB" dirty="0">
                <a:solidFill>
                  <a:schemeClr val="tx1">
                    <a:lumMod val="85000"/>
                    <a:lumOff val="15000"/>
                  </a:schemeClr>
                </a:solidFill>
              </a:rPr>
              <a:t>Tenant </a:t>
            </a:r>
            <a:r>
              <a:rPr lang="en-GB" dirty="0" err="1">
                <a:solidFill>
                  <a:schemeClr val="tx1">
                    <a:lumMod val="85000"/>
                    <a:lumOff val="15000"/>
                  </a:schemeClr>
                </a:solidFill>
              </a:rPr>
              <a:t>keysafe</a:t>
            </a:r>
            <a:r>
              <a:rPr lang="en-GB" dirty="0">
                <a:solidFill>
                  <a:schemeClr val="tx1">
                    <a:lumMod val="85000"/>
                    <a:lumOff val="15000"/>
                  </a:schemeClr>
                </a:solidFill>
              </a:rPr>
              <a:t>: In a similar way to Serviced Accommodation, the outgoing tenant leaves their keys in the tenant </a:t>
            </a:r>
            <a:r>
              <a:rPr lang="en-GB" dirty="0" err="1">
                <a:solidFill>
                  <a:schemeClr val="tx1">
                    <a:lumMod val="85000"/>
                    <a:lumOff val="15000"/>
                  </a:schemeClr>
                </a:solidFill>
              </a:rPr>
              <a:t>keysafe</a:t>
            </a:r>
            <a:r>
              <a:rPr lang="en-GB" dirty="0">
                <a:solidFill>
                  <a:schemeClr val="tx1">
                    <a:lumMod val="85000"/>
                    <a:lumOff val="15000"/>
                  </a:schemeClr>
                </a:solidFill>
              </a:rPr>
              <a:t> for the incoming tenant to collect. This means you never need to be present for a move in / move out.  This works with a strong system for the move in / move out.</a:t>
            </a:r>
          </a:p>
          <a:p>
            <a:pPr lvl="0">
              <a:lnSpc>
                <a:spcPct val="90000"/>
              </a:lnSpc>
            </a:pPr>
            <a:r>
              <a:rPr lang="en-GB" b="1" dirty="0">
                <a:solidFill>
                  <a:schemeClr val="tx1">
                    <a:lumMod val="85000"/>
                    <a:lumOff val="15000"/>
                  </a:schemeClr>
                </a:solidFill>
              </a:rPr>
              <a:t>Set up costs:</a:t>
            </a:r>
            <a:r>
              <a:rPr lang="en-GB" dirty="0">
                <a:solidFill>
                  <a:schemeClr val="tx1">
                    <a:lumMod val="85000"/>
                    <a:lumOff val="15000"/>
                  </a:schemeClr>
                </a:solidFill>
              </a:rPr>
              <a:t> Very cheap costs £250 per house max.  As opposed to rival systems like </a:t>
            </a:r>
            <a:r>
              <a:rPr lang="en-GB" dirty="0" err="1">
                <a:solidFill>
                  <a:schemeClr val="tx1">
                    <a:lumMod val="85000"/>
                    <a:lumOff val="15000"/>
                  </a:schemeClr>
                </a:solidFill>
              </a:rPr>
              <a:t>Masterlock</a:t>
            </a:r>
            <a:r>
              <a:rPr lang="en-GB" dirty="0">
                <a:solidFill>
                  <a:schemeClr val="tx1">
                    <a:lumMod val="85000"/>
                    <a:lumOff val="15000"/>
                  </a:schemeClr>
                </a:solidFill>
              </a:rPr>
              <a:t> it is substantially cheaper and easier to cut keys. It can be implemented today.</a:t>
            </a:r>
          </a:p>
          <a:p>
            <a:pPr lvl="0">
              <a:lnSpc>
                <a:spcPct val="90000"/>
              </a:lnSpc>
            </a:pPr>
            <a:r>
              <a:rPr lang="en-GB" b="1" dirty="0">
                <a:solidFill>
                  <a:schemeClr val="tx1">
                    <a:lumMod val="85000"/>
                    <a:lumOff val="15000"/>
                  </a:schemeClr>
                </a:solidFill>
              </a:rPr>
              <a:t>Savings:</a:t>
            </a:r>
            <a:r>
              <a:rPr lang="en-GB" dirty="0">
                <a:solidFill>
                  <a:schemeClr val="tx1">
                    <a:lumMod val="85000"/>
                    <a:lumOff val="15000"/>
                  </a:schemeClr>
                </a:solidFill>
              </a:rPr>
              <a:t> You will save between 1-5 hours per week per house with this system. It revolutionised our business and within a few months paid for itself in time and fuel costs.</a:t>
            </a:r>
          </a:p>
          <a:p>
            <a:endParaRPr lang="en-GB" dirty="0"/>
          </a:p>
        </p:txBody>
      </p:sp>
      <p:pic>
        <p:nvPicPr>
          <p:cNvPr id="5" name="Picture 4" descr="A picture containing wall, electronics, different, lined&#10;&#10;Description automatically generated">
            <a:extLst>
              <a:ext uri="{FF2B5EF4-FFF2-40B4-BE49-F238E27FC236}">
                <a16:creationId xmlns:a16="http://schemas.microsoft.com/office/drawing/2014/main" id="{A7A4FC9D-A45E-0D41-8D14-CC999E3EC945}"/>
              </a:ext>
            </a:extLst>
          </p:cNvPr>
          <p:cNvPicPr>
            <a:picLocks noChangeAspect="1"/>
          </p:cNvPicPr>
          <p:nvPr/>
        </p:nvPicPr>
        <p:blipFill>
          <a:blip r:embed="rId2"/>
          <a:stretch>
            <a:fillRect/>
          </a:stretch>
        </p:blipFill>
        <p:spPr>
          <a:xfrm>
            <a:off x="6799754" y="1892300"/>
            <a:ext cx="4952475" cy="2711480"/>
          </a:xfrm>
          <a:prstGeom prst="rect">
            <a:avLst/>
          </a:prstGeom>
        </p:spPr>
      </p:pic>
      <p:pic>
        <p:nvPicPr>
          <p:cNvPr id="4" name="Picture 3">
            <a:extLst>
              <a:ext uri="{FF2B5EF4-FFF2-40B4-BE49-F238E27FC236}">
                <a16:creationId xmlns:a16="http://schemas.microsoft.com/office/drawing/2014/main" id="{FB0C23E6-FEF9-8B42-B885-98E74583F618}"/>
              </a:ext>
            </a:extLst>
          </p:cNvPr>
          <p:cNvPicPr>
            <a:picLocks noChangeAspect="1"/>
          </p:cNvPicPr>
          <p:nvPr/>
        </p:nvPicPr>
        <p:blipFill>
          <a:blip r:embed="rId3"/>
          <a:stretch>
            <a:fillRect/>
          </a:stretch>
        </p:blipFill>
        <p:spPr>
          <a:xfrm>
            <a:off x="6942881" y="4787754"/>
            <a:ext cx="1883620" cy="1685652"/>
          </a:xfrm>
          <a:prstGeom prst="rect">
            <a:avLst/>
          </a:prstGeom>
        </p:spPr>
      </p:pic>
      <p:pic>
        <p:nvPicPr>
          <p:cNvPr id="7" name="Picture 6" descr="Logo&#10;&#10;Description automatically generated">
            <a:extLst>
              <a:ext uri="{FF2B5EF4-FFF2-40B4-BE49-F238E27FC236}">
                <a16:creationId xmlns:a16="http://schemas.microsoft.com/office/drawing/2014/main" id="{C3794551-051D-E54D-A03D-7D625594FC90}"/>
              </a:ext>
            </a:extLst>
          </p:cNvPr>
          <p:cNvPicPr>
            <a:picLocks noChangeAspect="1"/>
          </p:cNvPicPr>
          <p:nvPr/>
        </p:nvPicPr>
        <p:blipFill>
          <a:blip r:embed="rId4"/>
          <a:stretch>
            <a:fillRect/>
          </a:stretch>
        </p:blipFill>
        <p:spPr>
          <a:xfrm>
            <a:off x="9275991" y="4919307"/>
            <a:ext cx="2133819" cy="1422546"/>
          </a:xfrm>
          <a:prstGeom prst="rect">
            <a:avLst/>
          </a:prstGeom>
        </p:spPr>
      </p:pic>
    </p:spTree>
    <p:extLst>
      <p:ext uri="{BB962C8B-B14F-4D97-AF65-F5344CB8AC3E}">
        <p14:creationId xmlns:p14="http://schemas.microsoft.com/office/powerpoint/2010/main" val="1158603805"/>
      </p:ext>
    </p:extLst>
  </p:cSld>
  <p:clrMapOvr>
    <a:masterClrMapping/>
  </p:clrMapOvr>
  <mc:AlternateContent xmlns:mc="http://schemas.openxmlformats.org/markup-compatibility/2006">
    <mc:Choice xmlns:p14="http://schemas.microsoft.com/office/powerpoint/2010/main" Requires="p14">
      <p:transition spd="med" p14:dur="700" advTm="187396">
        <p:fade/>
      </p:transition>
    </mc:Choice>
    <mc:Fallback>
      <p:transition spd="med" advTm="187396">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D6A0-603B-E04B-922E-285C6324FC27}"/>
              </a:ext>
            </a:extLst>
          </p:cNvPr>
          <p:cNvSpPr>
            <a:spLocks noGrp="1"/>
          </p:cNvSpPr>
          <p:nvPr>
            <p:ph type="title"/>
          </p:nvPr>
        </p:nvSpPr>
        <p:spPr>
          <a:xfrm>
            <a:off x="581192" y="965200"/>
            <a:ext cx="11029616" cy="927100"/>
          </a:xfrm>
        </p:spPr>
        <p:txBody>
          <a:bodyPr>
            <a:normAutofit fontScale="90000"/>
          </a:bodyPr>
          <a:lstStyle/>
          <a:p>
            <a:br>
              <a:rPr lang="en-GB" b="1" dirty="0"/>
            </a:br>
            <a:br>
              <a:rPr lang="en-GB" b="1" dirty="0"/>
            </a:br>
            <a:br>
              <a:rPr lang="en-GB" b="1" dirty="0"/>
            </a:br>
            <a:br>
              <a:rPr lang="en-GB" b="1" dirty="0"/>
            </a:br>
            <a:r>
              <a:rPr lang="en-GB" dirty="0"/>
              <a:t>2 -  Inspire Home Automation Thermostat</a:t>
            </a:r>
            <a:br>
              <a:rPr lang="en-GB" dirty="0"/>
            </a:br>
            <a:endParaRPr lang="en-US" dirty="0">
              <a:solidFill>
                <a:srgbClr val="FFFFFF"/>
              </a:solidFill>
            </a:endParaRPr>
          </a:p>
        </p:txBody>
      </p:sp>
      <p:sp>
        <p:nvSpPr>
          <p:cNvPr id="3" name="Content Placeholder 2">
            <a:extLst>
              <a:ext uri="{FF2B5EF4-FFF2-40B4-BE49-F238E27FC236}">
                <a16:creationId xmlns:a16="http://schemas.microsoft.com/office/drawing/2014/main" id="{D559D6C8-4FA8-5E4C-B845-0FDAF2D5C783}"/>
              </a:ext>
            </a:extLst>
          </p:cNvPr>
          <p:cNvSpPr>
            <a:spLocks noGrp="1"/>
          </p:cNvSpPr>
          <p:nvPr>
            <p:ph idx="1"/>
          </p:nvPr>
        </p:nvSpPr>
        <p:spPr>
          <a:xfrm>
            <a:off x="581192" y="1892300"/>
            <a:ext cx="7225075" cy="4546600"/>
          </a:xfrm>
        </p:spPr>
        <p:txBody>
          <a:bodyPr>
            <a:normAutofit fontScale="85000" lnSpcReduction="10000"/>
          </a:bodyPr>
          <a:lstStyle/>
          <a:p>
            <a:r>
              <a:rPr lang="en-GB" dirty="0"/>
              <a:t>The problem:  HMOs guzzle energy, in some extreme cases up to £350pcm can be burnt on gas and elec. Control of costs is essential for profitability.</a:t>
            </a:r>
          </a:p>
          <a:p>
            <a:r>
              <a:rPr lang="en-GB" dirty="0"/>
              <a:t>Have experimented with many systems over the years but by far the best is the Inspire Home Automation Landlord thermostat.  The best features are:</a:t>
            </a:r>
          </a:p>
          <a:p>
            <a:pPr lvl="0"/>
            <a:r>
              <a:rPr lang="en-GB" dirty="0"/>
              <a:t>A) You can lock 24/7 mode where the majority of energy wastage occurs in HMOs.</a:t>
            </a:r>
          </a:p>
          <a:p>
            <a:pPr lvl="0"/>
            <a:r>
              <a:rPr lang="en-GB" dirty="0"/>
              <a:t>B) The Thermostat measures the temperature of the house and keeps it constant.</a:t>
            </a:r>
          </a:p>
          <a:p>
            <a:pPr lvl="0"/>
            <a:r>
              <a:rPr lang="en-GB" dirty="0"/>
              <a:t>C) There is a master control so if you have Multiple HMOs you can adjusting heating with logging into one account and one button! </a:t>
            </a:r>
          </a:p>
          <a:p>
            <a:pPr lvl="0"/>
            <a:r>
              <a:rPr lang="en-GB" dirty="0"/>
              <a:t>D) The system can be set to email you if tenants attempt to adjust it so you can be proactive and ask them if they need it adjusting. </a:t>
            </a:r>
          </a:p>
          <a:p>
            <a:pPr lvl="0"/>
            <a:r>
              <a:rPr lang="en-GB" dirty="0"/>
              <a:t>E) Very user friendly, a Virtual Assistant can operate it easily. </a:t>
            </a:r>
          </a:p>
          <a:p>
            <a:pPr lvl="0"/>
            <a:r>
              <a:rPr lang="en-GB" b="1" dirty="0"/>
              <a:t>Costs:</a:t>
            </a:r>
            <a:r>
              <a:rPr lang="en-GB" dirty="0"/>
              <a:t> Ignite (Heating Only) Thermostat is £194.99 plus around £50 fitting. </a:t>
            </a:r>
          </a:p>
          <a:p>
            <a:pPr lvl="0"/>
            <a:r>
              <a:rPr lang="en-GB" b="1" dirty="0"/>
              <a:t>Savings:</a:t>
            </a:r>
            <a:r>
              <a:rPr lang="en-GB" dirty="0"/>
              <a:t> You will be making profits within 4-6 months maximum.</a:t>
            </a:r>
          </a:p>
          <a:p>
            <a:r>
              <a:rPr lang="en-GB" u="sng" dirty="0">
                <a:hlinkClick r:id="rId2"/>
              </a:rPr>
              <a:t>https://www.inspirehomeautomation.co.uk/landlord_versions.php</a:t>
            </a:r>
            <a:endParaRPr lang="en-GB" dirty="0"/>
          </a:p>
        </p:txBody>
      </p:sp>
      <p:pic>
        <p:nvPicPr>
          <p:cNvPr id="9" name="Picture 8" descr="A picture containing text, clock, device, gauge&#10;&#10;Description automatically generated">
            <a:extLst>
              <a:ext uri="{FF2B5EF4-FFF2-40B4-BE49-F238E27FC236}">
                <a16:creationId xmlns:a16="http://schemas.microsoft.com/office/drawing/2014/main" id="{560B6BE2-B9D1-354A-A6B7-E242C4438ADF}"/>
              </a:ext>
            </a:extLst>
          </p:cNvPr>
          <p:cNvPicPr>
            <a:picLocks noChangeAspect="1"/>
          </p:cNvPicPr>
          <p:nvPr/>
        </p:nvPicPr>
        <p:blipFill>
          <a:blip r:embed="rId3"/>
          <a:stretch>
            <a:fillRect/>
          </a:stretch>
        </p:blipFill>
        <p:spPr>
          <a:xfrm>
            <a:off x="7446466" y="2326794"/>
            <a:ext cx="4331398" cy="3714750"/>
          </a:xfrm>
          <a:prstGeom prst="rect">
            <a:avLst/>
          </a:prstGeom>
        </p:spPr>
      </p:pic>
    </p:spTree>
    <p:extLst>
      <p:ext uri="{BB962C8B-B14F-4D97-AF65-F5344CB8AC3E}">
        <p14:creationId xmlns:p14="http://schemas.microsoft.com/office/powerpoint/2010/main" val="508839231"/>
      </p:ext>
    </p:extLst>
  </p:cSld>
  <p:clrMapOvr>
    <a:masterClrMapping/>
  </p:clrMapOvr>
  <mc:AlternateContent xmlns:mc="http://schemas.openxmlformats.org/markup-compatibility/2006">
    <mc:Choice xmlns:p14="http://schemas.microsoft.com/office/powerpoint/2010/main" Requires="p14">
      <p:transition spd="med" p14:dur="700" advTm="78514">
        <p:fade/>
      </p:transition>
    </mc:Choice>
    <mc:Fallback>
      <p:transition spd="med" advTm="7851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D6A0-603B-E04B-922E-285C6324FC27}"/>
              </a:ext>
            </a:extLst>
          </p:cNvPr>
          <p:cNvSpPr>
            <a:spLocks noGrp="1"/>
          </p:cNvSpPr>
          <p:nvPr>
            <p:ph type="title"/>
          </p:nvPr>
        </p:nvSpPr>
        <p:spPr>
          <a:xfrm>
            <a:off x="581192" y="965200"/>
            <a:ext cx="11029616" cy="927100"/>
          </a:xfrm>
        </p:spPr>
        <p:txBody>
          <a:bodyPr>
            <a:normAutofit fontScale="90000"/>
          </a:bodyPr>
          <a:lstStyle/>
          <a:p>
            <a:br>
              <a:rPr lang="en-GB" b="1" dirty="0"/>
            </a:br>
            <a:br>
              <a:rPr lang="en-GB" b="1" dirty="0"/>
            </a:br>
            <a:br>
              <a:rPr lang="en-GB" b="1" dirty="0"/>
            </a:br>
            <a:br>
              <a:rPr lang="en-GB" b="1" dirty="0"/>
            </a:br>
            <a:r>
              <a:rPr lang="en-GB" dirty="0"/>
              <a:t>3 – Virtual Assistant /  remote  worker</a:t>
            </a:r>
            <a:br>
              <a:rPr lang="en-GB" dirty="0"/>
            </a:br>
            <a:endParaRPr lang="en-US" dirty="0">
              <a:solidFill>
                <a:srgbClr val="FFFFFF"/>
              </a:solidFill>
            </a:endParaRPr>
          </a:p>
        </p:txBody>
      </p:sp>
      <p:sp>
        <p:nvSpPr>
          <p:cNvPr id="3" name="Content Placeholder 2">
            <a:extLst>
              <a:ext uri="{FF2B5EF4-FFF2-40B4-BE49-F238E27FC236}">
                <a16:creationId xmlns:a16="http://schemas.microsoft.com/office/drawing/2014/main" id="{D559D6C8-4FA8-5E4C-B845-0FDAF2D5C783}"/>
              </a:ext>
            </a:extLst>
          </p:cNvPr>
          <p:cNvSpPr>
            <a:spLocks noGrp="1"/>
          </p:cNvSpPr>
          <p:nvPr>
            <p:ph idx="1"/>
          </p:nvPr>
        </p:nvSpPr>
        <p:spPr>
          <a:xfrm>
            <a:off x="581192" y="1600200"/>
            <a:ext cx="6505407" cy="4978400"/>
          </a:xfrm>
        </p:spPr>
        <p:txBody>
          <a:bodyPr>
            <a:normAutofit fontScale="85000" lnSpcReduction="10000"/>
          </a:bodyPr>
          <a:lstStyle/>
          <a:p>
            <a:endParaRPr lang="en-GB" dirty="0"/>
          </a:p>
          <a:p>
            <a:r>
              <a:rPr lang="en-GB" dirty="0"/>
              <a:t>The problem: HMOs generate a lot of paperwork and hiring a UK based admin assistant can be expensive.</a:t>
            </a:r>
          </a:p>
          <a:p>
            <a:r>
              <a:rPr lang="en-GB" dirty="0"/>
              <a:t>To get excellent admin I would strongly recommend using a Virtual Assistant (VA) based in a low cost country where pay is £2.50 per hour. I have been using </a:t>
            </a:r>
            <a:r>
              <a:rPr lang="en-GB" dirty="0" err="1"/>
              <a:t>Philippino</a:t>
            </a:r>
            <a:r>
              <a:rPr lang="en-GB" dirty="0"/>
              <a:t> VA since 2017.</a:t>
            </a:r>
          </a:p>
          <a:p>
            <a:r>
              <a:rPr lang="en-GB" dirty="0"/>
              <a:t>Tasks a VA can successfully do include: Using Spare Room, online marketing, booking viewings, ordering washing machines, credit control, the cleaner’s rota, tenant comms, client payment sheets, basic bookkeeping, the list of time saving tasks are endless. </a:t>
            </a:r>
          </a:p>
          <a:p>
            <a:r>
              <a:rPr lang="en-GB" dirty="0"/>
              <a:t>To get the best results you need to have very clearly defined processes that are well documented.  Remember staff are only as good as your processes and without a clear workflows it will not be a successes. </a:t>
            </a:r>
          </a:p>
          <a:p>
            <a:r>
              <a:rPr lang="en-GB" dirty="0"/>
              <a:t>Using a company is the best way to recruit a VA. I use Freedom Geek. </a:t>
            </a:r>
            <a:r>
              <a:rPr lang="en-GB" dirty="0">
                <a:hlinkClick r:id="rId2"/>
              </a:rPr>
              <a:t>https://thefreedomgeek.com/home</a:t>
            </a:r>
            <a:r>
              <a:rPr lang="en-GB" dirty="0"/>
              <a:t> it costs about £300 to recruit a VA.</a:t>
            </a:r>
          </a:p>
          <a:p>
            <a:r>
              <a:rPr lang="en-GB" b="1" dirty="0"/>
              <a:t>Costs: </a:t>
            </a:r>
            <a:r>
              <a:rPr lang="en-GB" dirty="0"/>
              <a:t>Currently pay £2.50 per hour plus a up to £100 a month bonus. So total costs per annum is less than £5,100 per annum for a 30 hour week. Plus there is no tax or national insurance payable.</a:t>
            </a:r>
          </a:p>
          <a:p>
            <a:r>
              <a:rPr lang="en-GB" dirty="0"/>
              <a:t>Compared to hiring a UK based admin or book-keeper there is a large saving.</a:t>
            </a:r>
          </a:p>
        </p:txBody>
      </p:sp>
      <p:pic>
        <p:nvPicPr>
          <p:cNvPr id="4" name="Picture 3">
            <a:extLst>
              <a:ext uri="{FF2B5EF4-FFF2-40B4-BE49-F238E27FC236}">
                <a16:creationId xmlns:a16="http://schemas.microsoft.com/office/drawing/2014/main" id="{54AD4979-9C7E-0B49-873D-6E885DB59AE7}"/>
              </a:ext>
            </a:extLst>
          </p:cNvPr>
          <p:cNvPicPr>
            <a:picLocks noChangeAspect="1"/>
          </p:cNvPicPr>
          <p:nvPr/>
        </p:nvPicPr>
        <p:blipFill>
          <a:blip r:embed="rId3"/>
          <a:stretch>
            <a:fillRect/>
          </a:stretch>
        </p:blipFill>
        <p:spPr>
          <a:xfrm>
            <a:off x="8034253" y="2217880"/>
            <a:ext cx="2557547" cy="3674920"/>
          </a:xfrm>
          <a:prstGeom prst="rect">
            <a:avLst/>
          </a:prstGeom>
        </p:spPr>
      </p:pic>
    </p:spTree>
    <p:extLst>
      <p:ext uri="{BB962C8B-B14F-4D97-AF65-F5344CB8AC3E}">
        <p14:creationId xmlns:p14="http://schemas.microsoft.com/office/powerpoint/2010/main" val="1133986672"/>
      </p:ext>
    </p:extLst>
  </p:cSld>
  <p:clrMapOvr>
    <a:masterClrMapping/>
  </p:clrMapOvr>
  <mc:AlternateContent xmlns:mc="http://schemas.openxmlformats.org/markup-compatibility/2006">
    <mc:Choice xmlns:p14="http://schemas.microsoft.com/office/powerpoint/2010/main" Requires="p14">
      <p:transition spd="med" p14:dur="700" advTm="143904">
        <p:fade/>
      </p:transition>
    </mc:Choice>
    <mc:Fallback>
      <p:transition spd="med" advTm="143904">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D6A0-603B-E04B-922E-285C6324FC27}"/>
              </a:ext>
            </a:extLst>
          </p:cNvPr>
          <p:cNvSpPr>
            <a:spLocks noGrp="1"/>
          </p:cNvSpPr>
          <p:nvPr>
            <p:ph type="title"/>
          </p:nvPr>
        </p:nvSpPr>
        <p:spPr>
          <a:xfrm>
            <a:off x="581192" y="965200"/>
            <a:ext cx="11029616" cy="927100"/>
          </a:xfrm>
        </p:spPr>
        <p:txBody>
          <a:bodyPr>
            <a:normAutofit fontScale="90000"/>
          </a:bodyPr>
          <a:lstStyle/>
          <a:p>
            <a:br>
              <a:rPr lang="en-GB" b="1" dirty="0"/>
            </a:br>
            <a:br>
              <a:rPr lang="en-GB" b="1" dirty="0"/>
            </a:br>
            <a:br>
              <a:rPr lang="en-GB" b="1" dirty="0"/>
            </a:br>
            <a:br>
              <a:rPr lang="en-GB" b="1" dirty="0"/>
            </a:br>
            <a:r>
              <a:rPr lang="en-GB" b="1" dirty="0"/>
              <a:t>4</a:t>
            </a:r>
            <a:r>
              <a:rPr lang="en-GB" dirty="0"/>
              <a:t> – ASANA CHECKLISTS &amp; Screencast O Matic</a:t>
            </a:r>
            <a:br>
              <a:rPr lang="en-GB" dirty="0"/>
            </a:br>
            <a:endParaRPr lang="en-US" dirty="0">
              <a:solidFill>
                <a:srgbClr val="FFFFFF"/>
              </a:solidFill>
            </a:endParaRPr>
          </a:p>
        </p:txBody>
      </p:sp>
      <p:sp>
        <p:nvSpPr>
          <p:cNvPr id="3" name="Content Placeholder 2">
            <a:extLst>
              <a:ext uri="{FF2B5EF4-FFF2-40B4-BE49-F238E27FC236}">
                <a16:creationId xmlns:a16="http://schemas.microsoft.com/office/drawing/2014/main" id="{D559D6C8-4FA8-5E4C-B845-0FDAF2D5C783}"/>
              </a:ext>
            </a:extLst>
          </p:cNvPr>
          <p:cNvSpPr>
            <a:spLocks noGrp="1"/>
          </p:cNvSpPr>
          <p:nvPr>
            <p:ph idx="1"/>
          </p:nvPr>
        </p:nvSpPr>
        <p:spPr>
          <a:xfrm>
            <a:off x="370300" y="2006600"/>
            <a:ext cx="7930552" cy="4546600"/>
          </a:xfrm>
        </p:spPr>
        <p:txBody>
          <a:bodyPr>
            <a:normAutofit fontScale="85000" lnSpcReduction="20000"/>
          </a:bodyPr>
          <a:lstStyle/>
          <a:p>
            <a:r>
              <a:rPr lang="en-GB" dirty="0"/>
              <a:t>It is essential when using Virtual Assistants or any staff to give clear workflows and structure. It is a key principle of systemising a business. </a:t>
            </a:r>
          </a:p>
          <a:p>
            <a:pPr lvl="0"/>
            <a:r>
              <a:rPr lang="en-GB" dirty="0"/>
              <a:t>The humble checklists is the most powerful tools in systemisation.  Airline Pilots and Surgeons use them as it makes it very hard to make a mistake. </a:t>
            </a:r>
          </a:p>
          <a:p>
            <a:r>
              <a:rPr lang="en-GB" dirty="0"/>
              <a:t>Asana is a task management software which allows you to assign tasks to staff members such as a Virtual Assistant, Property Manager or Handyman and means tasks are clearly assigned to the staff member’s to do list.</a:t>
            </a:r>
          </a:p>
          <a:p>
            <a:r>
              <a:rPr lang="en-GB" dirty="0"/>
              <a:t>For regular tasks,  template tasks can be set up which contains a sub tasks (i.e. a checklist) this is a very powerful system and means that items cannot be missed.  E.g. setting up a tenancy must follow a very strict procedure with items not missed.</a:t>
            </a:r>
          </a:p>
          <a:p>
            <a:r>
              <a:rPr lang="en-GB" dirty="0"/>
              <a:t>To take it further, video tutorials on how to complete the subtasks can be recorded using Screencast O Matic, a screen recording software. Meaning there is little/no training time required to train a Virtual Assistant on how to complete the task.</a:t>
            </a:r>
          </a:p>
          <a:p>
            <a:r>
              <a:rPr lang="en-GB" dirty="0"/>
              <a:t>To save even more time the In-house handyman has Asana on his phone and he uses Asana as his job list.  Tenant requests can be added to Asana and assigned direct to him with comments and photos. Note this is only viable if you have a in house handyman.</a:t>
            </a:r>
          </a:p>
          <a:p>
            <a:r>
              <a:rPr lang="en-GB" dirty="0"/>
              <a:t>Overall Asana leads to efficient high quality work and a lot of time saving.   Most maintenance tasks I do not even get involved in.</a:t>
            </a:r>
          </a:p>
          <a:p>
            <a:pPr lvl="0"/>
            <a:r>
              <a:rPr lang="en-GB" b="1" dirty="0"/>
              <a:t>Cost:</a:t>
            </a:r>
            <a:r>
              <a:rPr lang="en-GB" dirty="0"/>
              <a:t>  Asana: Free     Screencast O Matic:  $1.65 USD per month</a:t>
            </a:r>
          </a:p>
        </p:txBody>
      </p:sp>
      <p:pic>
        <p:nvPicPr>
          <p:cNvPr id="5" name="Graphic 4">
            <a:extLst>
              <a:ext uri="{FF2B5EF4-FFF2-40B4-BE49-F238E27FC236}">
                <a16:creationId xmlns:a16="http://schemas.microsoft.com/office/drawing/2014/main" id="{0F45FF64-308A-8E4B-956C-F81255EC07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38714" y="5996500"/>
            <a:ext cx="2741534" cy="453146"/>
          </a:xfrm>
          <a:prstGeom prst="rect">
            <a:avLst/>
          </a:prstGeom>
        </p:spPr>
      </p:pic>
      <p:pic>
        <p:nvPicPr>
          <p:cNvPr id="7" name="Graphic 6">
            <a:extLst>
              <a:ext uri="{FF2B5EF4-FFF2-40B4-BE49-F238E27FC236}">
                <a16:creationId xmlns:a16="http://schemas.microsoft.com/office/drawing/2014/main" id="{942CE2D4-DFB1-D64C-BB58-176E41755B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0248" y="5996501"/>
            <a:ext cx="1065023" cy="678620"/>
          </a:xfrm>
          <a:prstGeom prst="rect">
            <a:avLst/>
          </a:prstGeom>
        </p:spPr>
      </p:pic>
      <p:pic>
        <p:nvPicPr>
          <p:cNvPr id="10" name="Picture 9" descr="Table&#10;&#10;Description automatically generated with medium confidence">
            <a:extLst>
              <a:ext uri="{FF2B5EF4-FFF2-40B4-BE49-F238E27FC236}">
                <a16:creationId xmlns:a16="http://schemas.microsoft.com/office/drawing/2014/main" id="{155DB649-420C-3E45-B756-9508BD5489DD}"/>
              </a:ext>
            </a:extLst>
          </p:cNvPr>
          <p:cNvPicPr>
            <a:picLocks noChangeAspect="1"/>
          </p:cNvPicPr>
          <p:nvPr/>
        </p:nvPicPr>
        <p:blipFill>
          <a:blip r:embed="rId6"/>
          <a:stretch>
            <a:fillRect/>
          </a:stretch>
        </p:blipFill>
        <p:spPr>
          <a:xfrm>
            <a:off x="9055041" y="1892300"/>
            <a:ext cx="2233881" cy="3973330"/>
          </a:xfrm>
          <a:prstGeom prst="rect">
            <a:avLst/>
          </a:prstGeom>
        </p:spPr>
      </p:pic>
    </p:spTree>
    <p:extLst>
      <p:ext uri="{BB962C8B-B14F-4D97-AF65-F5344CB8AC3E}">
        <p14:creationId xmlns:p14="http://schemas.microsoft.com/office/powerpoint/2010/main" val="1386025740"/>
      </p:ext>
    </p:extLst>
  </p:cSld>
  <p:clrMapOvr>
    <a:masterClrMapping/>
  </p:clrMapOvr>
  <mc:AlternateContent xmlns:mc="http://schemas.openxmlformats.org/markup-compatibility/2006">
    <mc:Choice xmlns:p14="http://schemas.microsoft.com/office/powerpoint/2010/main" Requires="p14">
      <p:transition spd="med" p14:dur="700" advTm="239274">
        <p:fade/>
      </p:transition>
    </mc:Choice>
    <mc:Fallback>
      <p:transition spd="med" advTm="239274">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88125-E222-0F42-803E-75A386A081E1}"/>
              </a:ext>
            </a:extLst>
          </p:cNvPr>
          <p:cNvSpPr>
            <a:spLocks noGrp="1"/>
          </p:cNvSpPr>
          <p:nvPr>
            <p:ph type="title"/>
          </p:nvPr>
        </p:nvSpPr>
        <p:spPr/>
        <p:txBody>
          <a:bodyPr/>
          <a:lstStyle/>
          <a:p>
            <a:r>
              <a:rPr lang="en-US" dirty="0"/>
              <a:t>4A – Screenshots of ASANA CHECKLISTS / WORKFLOWS</a:t>
            </a:r>
          </a:p>
        </p:txBody>
      </p:sp>
      <p:pic>
        <p:nvPicPr>
          <p:cNvPr id="5" name="Content Placeholder 4">
            <a:extLst>
              <a:ext uri="{FF2B5EF4-FFF2-40B4-BE49-F238E27FC236}">
                <a16:creationId xmlns:a16="http://schemas.microsoft.com/office/drawing/2014/main" id="{858FF5F9-2D22-6747-BA86-B52FFBD41506}"/>
              </a:ext>
            </a:extLst>
          </p:cNvPr>
          <p:cNvPicPr>
            <a:picLocks noGrp="1" noChangeAspect="1"/>
          </p:cNvPicPr>
          <p:nvPr>
            <p:ph idx="1"/>
          </p:nvPr>
        </p:nvPicPr>
        <p:blipFill>
          <a:blip r:embed="rId2"/>
          <a:stretch>
            <a:fillRect/>
          </a:stretch>
        </p:blipFill>
        <p:spPr>
          <a:xfrm>
            <a:off x="654473" y="2391605"/>
            <a:ext cx="2348190" cy="4176649"/>
          </a:xfrm>
        </p:spPr>
      </p:pic>
      <p:sp>
        <p:nvSpPr>
          <p:cNvPr id="6" name="TextBox 5">
            <a:extLst>
              <a:ext uri="{FF2B5EF4-FFF2-40B4-BE49-F238E27FC236}">
                <a16:creationId xmlns:a16="http://schemas.microsoft.com/office/drawing/2014/main" id="{25EA6654-FC2E-9E4D-9904-C1E1E375A964}"/>
              </a:ext>
            </a:extLst>
          </p:cNvPr>
          <p:cNvSpPr txBox="1"/>
          <p:nvPr/>
        </p:nvSpPr>
        <p:spPr>
          <a:xfrm>
            <a:off x="462649" y="2008739"/>
            <a:ext cx="2731838" cy="369332"/>
          </a:xfrm>
          <a:prstGeom prst="rect">
            <a:avLst/>
          </a:prstGeom>
          <a:noFill/>
        </p:spPr>
        <p:txBody>
          <a:bodyPr wrap="none" rtlCol="0">
            <a:spAutoFit/>
          </a:bodyPr>
          <a:lstStyle/>
          <a:p>
            <a:r>
              <a:rPr lang="en-US" dirty="0"/>
              <a:t>Maintenance Task Checklist</a:t>
            </a:r>
          </a:p>
        </p:txBody>
      </p:sp>
      <p:pic>
        <p:nvPicPr>
          <p:cNvPr id="8" name="Picture 7">
            <a:extLst>
              <a:ext uri="{FF2B5EF4-FFF2-40B4-BE49-F238E27FC236}">
                <a16:creationId xmlns:a16="http://schemas.microsoft.com/office/drawing/2014/main" id="{50BFA97F-57BD-114B-AC94-65500F50C24A}"/>
              </a:ext>
            </a:extLst>
          </p:cNvPr>
          <p:cNvPicPr>
            <a:picLocks noChangeAspect="1"/>
          </p:cNvPicPr>
          <p:nvPr/>
        </p:nvPicPr>
        <p:blipFill>
          <a:blip r:embed="rId3"/>
          <a:stretch>
            <a:fillRect/>
          </a:stretch>
        </p:blipFill>
        <p:spPr>
          <a:xfrm>
            <a:off x="3383625" y="2401051"/>
            <a:ext cx="2505781" cy="4456949"/>
          </a:xfrm>
          <a:prstGeom prst="rect">
            <a:avLst/>
          </a:prstGeom>
        </p:spPr>
      </p:pic>
      <p:sp>
        <p:nvSpPr>
          <p:cNvPr id="9" name="TextBox 8">
            <a:extLst>
              <a:ext uri="{FF2B5EF4-FFF2-40B4-BE49-F238E27FC236}">
                <a16:creationId xmlns:a16="http://schemas.microsoft.com/office/drawing/2014/main" id="{0C87108F-40C8-764E-9BAE-44D307CACF2E}"/>
              </a:ext>
            </a:extLst>
          </p:cNvPr>
          <p:cNvSpPr txBox="1"/>
          <p:nvPr/>
        </p:nvSpPr>
        <p:spPr>
          <a:xfrm>
            <a:off x="3509443" y="2008739"/>
            <a:ext cx="2254143" cy="369332"/>
          </a:xfrm>
          <a:prstGeom prst="rect">
            <a:avLst/>
          </a:prstGeom>
          <a:noFill/>
        </p:spPr>
        <p:txBody>
          <a:bodyPr wrap="none" rtlCol="0">
            <a:spAutoFit/>
          </a:bodyPr>
          <a:lstStyle/>
          <a:p>
            <a:r>
              <a:rPr lang="en-US" dirty="0"/>
              <a:t>Debtor Task Checklist</a:t>
            </a:r>
          </a:p>
        </p:txBody>
      </p:sp>
      <p:pic>
        <p:nvPicPr>
          <p:cNvPr id="11" name="Picture 10" descr="Graphical user interface, text, application&#10;&#10;Description automatically generated">
            <a:extLst>
              <a:ext uri="{FF2B5EF4-FFF2-40B4-BE49-F238E27FC236}">
                <a16:creationId xmlns:a16="http://schemas.microsoft.com/office/drawing/2014/main" id="{5E394D29-DA55-874B-875D-063CA39ABE4C}"/>
              </a:ext>
            </a:extLst>
          </p:cNvPr>
          <p:cNvPicPr>
            <a:picLocks noChangeAspect="1"/>
          </p:cNvPicPr>
          <p:nvPr/>
        </p:nvPicPr>
        <p:blipFill>
          <a:blip r:embed="rId4"/>
          <a:stretch>
            <a:fillRect/>
          </a:stretch>
        </p:blipFill>
        <p:spPr>
          <a:xfrm>
            <a:off x="6240414" y="2401051"/>
            <a:ext cx="2505781" cy="4456950"/>
          </a:xfrm>
          <a:prstGeom prst="rect">
            <a:avLst/>
          </a:prstGeom>
        </p:spPr>
      </p:pic>
      <p:sp>
        <p:nvSpPr>
          <p:cNvPr id="12" name="TextBox 11">
            <a:extLst>
              <a:ext uri="{FF2B5EF4-FFF2-40B4-BE49-F238E27FC236}">
                <a16:creationId xmlns:a16="http://schemas.microsoft.com/office/drawing/2014/main" id="{7927F62E-99D2-0C43-8DF4-C48BE3D889F0}"/>
              </a:ext>
            </a:extLst>
          </p:cNvPr>
          <p:cNvSpPr txBox="1"/>
          <p:nvPr/>
        </p:nvSpPr>
        <p:spPr>
          <a:xfrm>
            <a:off x="6297786" y="2008739"/>
            <a:ext cx="2482283" cy="369332"/>
          </a:xfrm>
          <a:prstGeom prst="rect">
            <a:avLst/>
          </a:prstGeom>
          <a:noFill/>
        </p:spPr>
        <p:txBody>
          <a:bodyPr wrap="none" rtlCol="0">
            <a:spAutoFit/>
          </a:bodyPr>
          <a:lstStyle/>
          <a:p>
            <a:r>
              <a:rPr lang="en-US" dirty="0"/>
              <a:t>Tenant Leaving Checklist</a:t>
            </a:r>
          </a:p>
        </p:txBody>
      </p:sp>
      <p:sp>
        <p:nvSpPr>
          <p:cNvPr id="15" name="TextBox 14">
            <a:extLst>
              <a:ext uri="{FF2B5EF4-FFF2-40B4-BE49-F238E27FC236}">
                <a16:creationId xmlns:a16="http://schemas.microsoft.com/office/drawing/2014/main" id="{9C81A6CB-C593-594B-B852-F839ECAB93CA}"/>
              </a:ext>
            </a:extLst>
          </p:cNvPr>
          <p:cNvSpPr txBox="1"/>
          <p:nvPr/>
        </p:nvSpPr>
        <p:spPr>
          <a:xfrm>
            <a:off x="9053664" y="2008739"/>
            <a:ext cx="2439129" cy="369332"/>
          </a:xfrm>
          <a:prstGeom prst="rect">
            <a:avLst/>
          </a:prstGeom>
          <a:noFill/>
        </p:spPr>
        <p:txBody>
          <a:bodyPr wrap="none" rtlCol="0">
            <a:spAutoFit/>
          </a:bodyPr>
          <a:lstStyle/>
          <a:p>
            <a:r>
              <a:rPr lang="en-US" dirty="0"/>
              <a:t>Tenant Set Up Checklist</a:t>
            </a:r>
          </a:p>
        </p:txBody>
      </p:sp>
      <p:pic>
        <p:nvPicPr>
          <p:cNvPr id="17" name="Picture 16" descr="Graphical user interface, text, application&#10;&#10;Description automatically generated">
            <a:extLst>
              <a:ext uri="{FF2B5EF4-FFF2-40B4-BE49-F238E27FC236}">
                <a16:creationId xmlns:a16="http://schemas.microsoft.com/office/drawing/2014/main" id="{EEB78BBB-416B-6949-A18E-4E4572CEE90E}"/>
              </a:ext>
            </a:extLst>
          </p:cNvPr>
          <p:cNvPicPr>
            <a:picLocks noChangeAspect="1"/>
          </p:cNvPicPr>
          <p:nvPr/>
        </p:nvPicPr>
        <p:blipFill>
          <a:blip r:embed="rId5"/>
          <a:stretch>
            <a:fillRect/>
          </a:stretch>
        </p:blipFill>
        <p:spPr>
          <a:xfrm>
            <a:off x="8997515" y="2378071"/>
            <a:ext cx="2518701" cy="4479929"/>
          </a:xfrm>
          <a:prstGeom prst="rect">
            <a:avLst/>
          </a:prstGeom>
        </p:spPr>
      </p:pic>
    </p:spTree>
    <p:extLst>
      <p:ext uri="{BB962C8B-B14F-4D97-AF65-F5344CB8AC3E}">
        <p14:creationId xmlns:p14="http://schemas.microsoft.com/office/powerpoint/2010/main" val="3980226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D6A0-603B-E04B-922E-285C6324FC27}"/>
              </a:ext>
            </a:extLst>
          </p:cNvPr>
          <p:cNvSpPr>
            <a:spLocks noGrp="1"/>
          </p:cNvSpPr>
          <p:nvPr>
            <p:ph type="title"/>
          </p:nvPr>
        </p:nvSpPr>
        <p:spPr>
          <a:xfrm>
            <a:off x="581192" y="965200"/>
            <a:ext cx="11029616" cy="927100"/>
          </a:xfrm>
        </p:spPr>
        <p:txBody>
          <a:bodyPr>
            <a:normAutofit fontScale="90000"/>
          </a:bodyPr>
          <a:lstStyle/>
          <a:p>
            <a:br>
              <a:rPr lang="en-GB" b="1" dirty="0"/>
            </a:br>
            <a:br>
              <a:rPr lang="en-GB" b="1" dirty="0"/>
            </a:br>
            <a:br>
              <a:rPr lang="en-GB" b="1" dirty="0"/>
            </a:br>
            <a:br>
              <a:rPr lang="en-GB" b="1" dirty="0"/>
            </a:br>
            <a:r>
              <a:rPr lang="en-GB" b="1" dirty="0"/>
              <a:t>5</a:t>
            </a:r>
            <a:r>
              <a:rPr lang="en-GB" dirty="0"/>
              <a:t> – </a:t>
            </a:r>
            <a:r>
              <a:rPr lang="en-GB" dirty="0" err="1"/>
              <a:t>TimeDoctor</a:t>
            </a:r>
            <a:br>
              <a:rPr lang="en-GB" dirty="0"/>
            </a:br>
            <a:endParaRPr lang="en-US" dirty="0">
              <a:solidFill>
                <a:srgbClr val="FFFFFF"/>
              </a:solidFill>
            </a:endParaRPr>
          </a:p>
        </p:txBody>
      </p:sp>
      <p:sp>
        <p:nvSpPr>
          <p:cNvPr id="3" name="Content Placeholder 2">
            <a:extLst>
              <a:ext uri="{FF2B5EF4-FFF2-40B4-BE49-F238E27FC236}">
                <a16:creationId xmlns:a16="http://schemas.microsoft.com/office/drawing/2014/main" id="{D559D6C8-4FA8-5E4C-B845-0FDAF2D5C783}"/>
              </a:ext>
            </a:extLst>
          </p:cNvPr>
          <p:cNvSpPr>
            <a:spLocks noGrp="1"/>
          </p:cNvSpPr>
          <p:nvPr>
            <p:ph idx="1"/>
          </p:nvPr>
        </p:nvSpPr>
        <p:spPr>
          <a:xfrm>
            <a:off x="464162" y="2006600"/>
            <a:ext cx="5098437" cy="4241800"/>
          </a:xfrm>
        </p:spPr>
        <p:txBody>
          <a:bodyPr>
            <a:normAutofit fontScale="85000" lnSpcReduction="10000"/>
          </a:bodyPr>
          <a:lstStyle/>
          <a:p>
            <a:r>
              <a:rPr lang="en-GB" dirty="0"/>
              <a:t>The problem:  When hiring virtual assistants in another country you need accountability to ensure that your work is being completed. Often remote worker have a couple of jobs.</a:t>
            </a:r>
          </a:p>
          <a:p>
            <a:pPr lvl="0"/>
            <a:r>
              <a:rPr lang="en-GB" dirty="0" err="1"/>
              <a:t>Timedoctor</a:t>
            </a:r>
            <a:r>
              <a:rPr lang="en-GB" dirty="0"/>
              <a:t> provides a very low cost solution to track time.  When the employee logs on they click into </a:t>
            </a:r>
            <a:r>
              <a:rPr lang="en-GB" dirty="0" err="1"/>
              <a:t>Timedoctor</a:t>
            </a:r>
            <a:r>
              <a:rPr lang="en-GB" dirty="0"/>
              <a:t> and when they log off they click out.</a:t>
            </a:r>
          </a:p>
          <a:p>
            <a:pPr lvl="0"/>
            <a:r>
              <a:rPr lang="en-GB" dirty="0"/>
              <a:t>As well as a timesheet, </a:t>
            </a:r>
            <a:r>
              <a:rPr lang="en-GB" dirty="0" err="1"/>
              <a:t>Timedoctor</a:t>
            </a:r>
            <a:r>
              <a:rPr lang="en-GB" dirty="0"/>
              <a:t> takes random screenshots throughout the day which can be viewed.</a:t>
            </a:r>
          </a:p>
          <a:p>
            <a:pPr lvl="0"/>
            <a:r>
              <a:rPr lang="en-GB" dirty="0"/>
              <a:t>It also can be linked to Asana so you can get reports on which task the VA is working on.</a:t>
            </a:r>
          </a:p>
          <a:p>
            <a:pPr lvl="0"/>
            <a:r>
              <a:rPr lang="en-GB" dirty="0"/>
              <a:t>Although I have this system, I have a VA I trust, so rarely log on but it helpful to ensure accountability is always there.</a:t>
            </a:r>
          </a:p>
          <a:p>
            <a:pPr lvl="0"/>
            <a:r>
              <a:rPr lang="en-GB" dirty="0"/>
              <a:t>It also can be used to hold yourself accountable!</a:t>
            </a:r>
          </a:p>
          <a:p>
            <a:pPr lvl="0"/>
            <a:r>
              <a:rPr lang="en-GB" b="1" dirty="0"/>
              <a:t>Cost: </a:t>
            </a:r>
            <a:r>
              <a:rPr lang="en-GB" dirty="0"/>
              <a:t>Just $7 USD per month </a:t>
            </a:r>
          </a:p>
        </p:txBody>
      </p:sp>
      <p:pic>
        <p:nvPicPr>
          <p:cNvPr id="8" name="Picture 7" descr="Logo, company name&#10;&#10;Description automatically generated">
            <a:extLst>
              <a:ext uri="{FF2B5EF4-FFF2-40B4-BE49-F238E27FC236}">
                <a16:creationId xmlns:a16="http://schemas.microsoft.com/office/drawing/2014/main" id="{6EC5F8C0-4402-9E46-ACDE-325332A375C6}"/>
              </a:ext>
            </a:extLst>
          </p:cNvPr>
          <p:cNvPicPr>
            <a:picLocks noChangeAspect="1"/>
          </p:cNvPicPr>
          <p:nvPr/>
        </p:nvPicPr>
        <p:blipFill>
          <a:blip r:embed="rId2"/>
          <a:stretch>
            <a:fillRect/>
          </a:stretch>
        </p:blipFill>
        <p:spPr>
          <a:xfrm>
            <a:off x="5871911" y="5062794"/>
            <a:ext cx="4998063" cy="1799303"/>
          </a:xfrm>
          <a:prstGeom prst="rect">
            <a:avLst/>
          </a:prstGeom>
        </p:spPr>
      </p:pic>
      <p:pic>
        <p:nvPicPr>
          <p:cNvPr id="10" name="Picture 9" descr="A picture containing text, indoor, electronics, display&#10;&#10;Description automatically generated">
            <a:extLst>
              <a:ext uri="{FF2B5EF4-FFF2-40B4-BE49-F238E27FC236}">
                <a16:creationId xmlns:a16="http://schemas.microsoft.com/office/drawing/2014/main" id="{98579C78-1903-8947-AE09-F97DEA60CA6F}"/>
              </a:ext>
            </a:extLst>
          </p:cNvPr>
          <p:cNvPicPr>
            <a:picLocks noChangeAspect="1"/>
          </p:cNvPicPr>
          <p:nvPr/>
        </p:nvPicPr>
        <p:blipFill>
          <a:blip r:embed="rId3"/>
          <a:stretch>
            <a:fillRect/>
          </a:stretch>
        </p:blipFill>
        <p:spPr>
          <a:xfrm>
            <a:off x="7278605" y="2280778"/>
            <a:ext cx="4054030" cy="3040522"/>
          </a:xfrm>
          <a:prstGeom prst="rect">
            <a:avLst/>
          </a:prstGeom>
        </p:spPr>
      </p:pic>
    </p:spTree>
    <p:extLst>
      <p:ext uri="{BB962C8B-B14F-4D97-AF65-F5344CB8AC3E}">
        <p14:creationId xmlns:p14="http://schemas.microsoft.com/office/powerpoint/2010/main" val="1652614062"/>
      </p:ext>
    </p:extLst>
  </p:cSld>
  <p:clrMapOvr>
    <a:masterClrMapping/>
  </p:clrMapOvr>
  <mc:AlternateContent xmlns:mc="http://schemas.openxmlformats.org/markup-compatibility/2006">
    <mc:Choice xmlns:p14="http://schemas.microsoft.com/office/powerpoint/2010/main" Requires="p14">
      <p:transition spd="med" p14:dur="700" advTm="80792">
        <p:fade/>
      </p:transition>
    </mc:Choice>
    <mc:Fallback>
      <p:transition spd="med" advTm="80792">
        <p:fade/>
      </p:transition>
    </mc:Fallback>
  </mc:AlternateContent>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TC103457464[[fn=Dividend]]</Template>
  <TotalTime>7640</TotalTime>
  <Words>2964</Words>
  <Application>Microsoft Macintosh PowerPoint</Application>
  <PresentationFormat>Widescreen</PresentationFormat>
  <Paragraphs>132</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Gill Sans MT</vt:lpstr>
      <vt:lpstr>Wingdings</vt:lpstr>
      <vt:lpstr>Wingdings 2</vt:lpstr>
      <vt:lpstr>Dividend</vt:lpstr>
      <vt:lpstr>Systemise YOUR HMO BUSINESS TO save time and Money</vt:lpstr>
      <vt:lpstr>Executive Summary – SYSTEMISE YOUR HMO BUSINESS</vt:lpstr>
      <vt:lpstr>Background</vt:lpstr>
      <vt:lpstr>    1 – Decentralized KEYS USING KEYSAFES  </vt:lpstr>
      <vt:lpstr>    2 -  Inspire Home Automation Thermostat </vt:lpstr>
      <vt:lpstr>    3 – Virtual Assistant /  remote  worker </vt:lpstr>
      <vt:lpstr>    4 – ASANA CHECKLISTS &amp; Screencast O Matic </vt:lpstr>
      <vt:lpstr>4A – Screenshots of ASANA CHECKLISTS / WORKFLOWS</vt:lpstr>
      <vt:lpstr>    5 – TimeDoctor </vt:lpstr>
      <vt:lpstr>    6 – ONLINE APPLICATIONS / Signable </vt:lpstr>
      <vt:lpstr>7:  Gmail EMAIL Templates</vt:lpstr>
      <vt:lpstr>8 – Labor SYNC </vt:lpstr>
      <vt:lpstr>9 – XERO / Dext</vt:lpstr>
      <vt:lpstr>10 – Answer.co.uk</vt:lpstr>
      <vt:lpstr>11 – Property manager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Mike Smith</cp:lastModifiedBy>
  <cp:revision>54</cp:revision>
  <dcterms:created xsi:type="dcterms:W3CDTF">2021-06-21T16:40:23Z</dcterms:created>
  <dcterms:modified xsi:type="dcterms:W3CDTF">2021-06-28T19:54:20Z</dcterms:modified>
</cp:coreProperties>
</file>